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  <p:sldMasterId id="2147483693" r:id="rId2"/>
  </p:sldMasterIdLst>
  <p:notesMasterIdLst>
    <p:notesMasterId r:id="rId50"/>
  </p:notesMasterIdLst>
  <p:sldIdLst>
    <p:sldId id="567" r:id="rId3"/>
    <p:sldId id="568" r:id="rId4"/>
    <p:sldId id="569" r:id="rId5"/>
    <p:sldId id="570" r:id="rId6"/>
    <p:sldId id="571" r:id="rId7"/>
    <p:sldId id="572" r:id="rId8"/>
    <p:sldId id="573" r:id="rId9"/>
    <p:sldId id="574" r:id="rId10"/>
    <p:sldId id="575" r:id="rId11"/>
    <p:sldId id="576" r:id="rId12"/>
    <p:sldId id="577" r:id="rId13"/>
    <p:sldId id="578" r:id="rId14"/>
    <p:sldId id="579" r:id="rId15"/>
    <p:sldId id="580" r:id="rId16"/>
    <p:sldId id="581" r:id="rId17"/>
    <p:sldId id="582" r:id="rId18"/>
    <p:sldId id="583" r:id="rId19"/>
    <p:sldId id="584" r:id="rId20"/>
    <p:sldId id="614" r:id="rId21"/>
    <p:sldId id="615" r:id="rId22"/>
    <p:sldId id="616" r:id="rId23"/>
    <p:sldId id="617" r:id="rId24"/>
    <p:sldId id="618" r:id="rId25"/>
    <p:sldId id="619" r:id="rId26"/>
    <p:sldId id="591" r:id="rId27"/>
    <p:sldId id="592" r:id="rId28"/>
    <p:sldId id="593" r:id="rId29"/>
    <p:sldId id="594" r:id="rId30"/>
    <p:sldId id="595" r:id="rId31"/>
    <p:sldId id="596" r:id="rId32"/>
    <p:sldId id="597" r:id="rId33"/>
    <p:sldId id="598" r:id="rId34"/>
    <p:sldId id="599" r:id="rId35"/>
    <p:sldId id="600" r:id="rId36"/>
    <p:sldId id="601" r:id="rId37"/>
    <p:sldId id="602" r:id="rId38"/>
    <p:sldId id="603" r:id="rId39"/>
    <p:sldId id="604" r:id="rId40"/>
    <p:sldId id="605" r:id="rId41"/>
    <p:sldId id="606" r:id="rId42"/>
    <p:sldId id="607" r:id="rId43"/>
    <p:sldId id="608" r:id="rId44"/>
    <p:sldId id="609" r:id="rId45"/>
    <p:sldId id="610" r:id="rId46"/>
    <p:sldId id="611" r:id="rId47"/>
    <p:sldId id="612" r:id="rId48"/>
    <p:sldId id="337" r:id="rId49"/>
  </p:sldIdLst>
  <p:sldSz cx="12192000" cy="6858000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916"/>
    <a:srgbClr val="EEECE1"/>
    <a:srgbClr val="777777"/>
    <a:srgbClr val="DC2B61"/>
    <a:srgbClr val="03546B"/>
    <a:srgbClr val="0942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31" autoAdjust="0"/>
    <p:restoredTop sz="96405"/>
  </p:normalViewPr>
  <p:slideViewPr>
    <p:cSldViewPr snapToGrid="0" snapToObjects="1">
      <p:cViewPr varScale="1">
        <p:scale>
          <a:sx n="66" d="100"/>
          <a:sy n="66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980F0-877C-41D2-BF2E-E7D8368D0798}" type="datetimeFigureOut">
              <a:rPr lang="fr-FR" smtClean="0"/>
              <a:t>30/08/2022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FB3E8-BDC6-47BB-9871-23378992827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205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9686" y="3600453"/>
            <a:ext cx="6267913" cy="1664589"/>
          </a:xfrm>
        </p:spPr>
        <p:txBody>
          <a:bodyPr/>
          <a:lstStyle>
            <a:lvl1pPr marL="0" indent="0" algn="l">
              <a:buNone/>
              <a:defRPr>
                <a:solidFill>
                  <a:srgbClr val="094258"/>
                </a:solidFill>
                <a:latin typeface="Raleway"/>
                <a:cs typeface="Raleway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Modifier le style des sous-titres du masque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9688" y="2231248"/>
            <a:ext cx="6267913" cy="1369202"/>
          </a:xfrm>
        </p:spPr>
        <p:txBody>
          <a:bodyPr/>
          <a:lstStyle>
            <a:lvl1pPr algn="l">
              <a:defRPr>
                <a:solidFill>
                  <a:srgbClr val="094258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191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84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998520" y="211680"/>
            <a:ext cx="7583760" cy="590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fr-F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0200"/>
            <a:ext cx="5384520" cy="4525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3271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009686" y="3600453"/>
            <a:ext cx="6267913" cy="1664589"/>
          </a:xfrm>
        </p:spPr>
        <p:txBody>
          <a:bodyPr/>
          <a:lstStyle>
            <a:lvl1pPr marL="0" indent="0" algn="l">
              <a:buNone/>
              <a:defRPr>
                <a:solidFill>
                  <a:srgbClr val="094258"/>
                </a:solidFill>
                <a:latin typeface="Raleway"/>
                <a:cs typeface="Raleway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9688" y="2231248"/>
            <a:ext cx="6267913" cy="1369202"/>
          </a:xfrm>
        </p:spPr>
        <p:txBody>
          <a:bodyPr/>
          <a:lstStyle>
            <a:lvl1pPr algn="l">
              <a:defRPr>
                <a:solidFill>
                  <a:srgbClr val="094258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6023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42941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3689405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156622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rgbClr val="094258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756603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87602" y="6420996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6147" y="649287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0371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13159" y="6410899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9096147" y="6492876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3690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00967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9083955" y="6502657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9544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13159" y="6420043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083955" y="6492876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799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09602" y="1178690"/>
            <a:ext cx="4011084" cy="328676"/>
          </a:xfrm>
        </p:spPr>
        <p:txBody>
          <a:bodyPr anchor="b"/>
          <a:lstStyle>
            <a:lvl1pPr algn="l">
              <a:defRPr sz="1500" b="1">
                <a:solidFill>
                  <a:srgbClr val="094258"/>
                </a:solidFill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2" y="1507366"/>
            <a:ext cx="4011084" cy="4618799"/>
          </a:xfrm>
        </p:spPr>
        <p:txBody>
          <a:bodyPr/>
          <a:lstStyle>
            <a:lvl1pPr marL="0" indent="0">
              <a:buNone/>
              <a:defRPr sz="1050">
                <a:solidFill>
                  <a:srgbClr val="094258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5351" y="6445698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83955" y="6482909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889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00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1728558"/>
            <a:ext cx="7315200" cy="29990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159" y="6429632"/>
            <a:ext cx="2908253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9286" y="6493511"/>
            <a:ext cx="1211263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1677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519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3689405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156622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rgbClr val="094258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51026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132723" y="649287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55291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120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87602" y="6420996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6147" y="649287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75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10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113159" y="6410899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9096147" y="6492876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08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00967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9083955" y="6502657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6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13159" y="6420043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083955" y="6492876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09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09602" y="1178690"/>
            <a:ext cx="4011084" cy="328676"/>
          </a:xfrm>
        </p:spPr>
        <p:txBody>
          <a:bodyPr anchor="b"/>
          <a:lstStyle>
            <a:lvl1pPr algn="l">
              <a:defRPr sz="1500" b="1">
                <a:solidFill>
                  <a:srgbClr val="094258"/>
                </a:solidFill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2" y="1507366"/>
            <a:ext cx="4011084" cy="4618799"/>
          </a:xfrm>
        </p:spPr>
        <p:txBody>
          <a:bodyPr/>
          <a:lstStyle>
            <a:lvl1pPr marL="0" indent="0">
              <a:buNone/>
              <a:defRPr sz="1050">
                <a:solidFill>
                  <a:srgbClr val="094258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25351" y="6445698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83955" y="6482909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05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389717" y="1728558"/>
            <a:ext cx="7315200" cy="29990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159" y="6429632"/>
            <a:ext cx="2908253" cy="365125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9099286" y="6493511"/>
            <a:ext cx="1211263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46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98341" y="211661"/>
            <a:ext cx="7584059" cy="590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13159" y="6410899"/>
            <a:ext cx="29082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120531" y="6492876"/>
            <a:ext cx="1211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rgbClr val="094258"/>
                </a:solidFill>
                <a:latin typeface="Poppins "/>
                <a:cs typeface="Poppins "/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00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704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3200" kern="1200">
          <a:solidFill>
            <a:srgbClr val="FFFFFF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94258"/>
          </a:solidFill>
          <a:latin typeface="Raleway"/>
          <a:ea typeface="+mn-ea"/>
          <a:cs typeface="Raleway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094258"/>
          </a:solidFill>
          <a:latin typeface="Raleway"/>
          <a:ea typeface="+mn-ea"/>
          <a:cs typeface="Raleway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94258"/>
          </a:solidFill>
          <a:latin typeface="Raleway"/>
          <a:ea typeface="+mn-ea"/>
          <a:cs typeface="Raleway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094258"/>
          </a:solidFill>
          <a:latin typeface="Raleway"/>
          <a:ea typeface="+mn-ea"/>
          <a:cs typeface="Raleway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2400" kern="1200">
          <a:solidFill>
            <a:srgbClr val="094258"/>
          </a:solidFill>
          <a:latin typeface="Raleway"/>
          <a:ea typeface="+mn-ea"/>
          <a:cs typeface="Raleway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98341" y="211661"/>
            <a:ext cx="7584059" cy="590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13159" y="6410899"/>
            <a:ext cx="29082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/>
                <a:ea typeface="+mn-ea"/>
                <a:cs typeface="Poppins"/>
              </a:rPr>
              <a:t>
              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Poppin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120531" y="6492876"/>
            <a:ext cx="1211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rgbClr val="094258"/>
                </a:solidFill>
                <a:latin typeface="Poppins "/>
                <a:cs typeface="Poppins 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94258"/>
                </a:solidFill>
                <a:effectLst/>
                <a:uLnTx/>
                <a:uFillTx/>
                <a:latin typeface="Poppins "/>
                <a:ea typeface="+mn-ea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94258"/>
              </a:solidFill>
              <a:effectLst/>
              <a:uLnTx/>
              <a:uFillTx/>
              <a:latin typeface="Poppins 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434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1800" kern="1200">
          <a:solidFill>
            <a:srgbClr val="FFFFFF"/>
          </a:solidFill>
          <a:latin typeface="Poppins SemiBold"/>
          <a:ea typeface="+mj-ea"/>
          <a:cs typeface="Poppins SemiBold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rgbClr val="094258"/>
          </a:solidFill>
          <a:latin typeface="Raleway SemiBold"/>
          <a:ea typeface="+mn-ea"/>
          <a:cs typeface="Raleway SemiBold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rgbClr val="094258"/>
          </a:solidFill>
          <a:latin typeface="Raleway"/>
          <a:ea typeface="+mn-ea"/>
          <a:cs typeface="Raleway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rgbClr val="094258"/>
          </a:solidFill>
          <a:latin typeface="Raleway"/>
          <a:ea typeface="+mn-ea"/>
          <a:cs typeface="Raleway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rgbClr val="094258"/>
          </a:solidFill>
          <a:latin typeface="Raleway"/>
          <a:ea typeface="+mn-ea"/>
          <a:cs typeface="Raleway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rgbClr val="094258"/>
          </a:solidFill>
          <a:latin typeface="Raleway"/>
          <a:ea typeface="+mn-ea"/>
          <a:cs typeface="Raleway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G"/><Relationship Id="rId4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JP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jpeg"/><Relationship Id="rId7" Type="http://schemas.openxmlformats.org/officeDocument/2006/relationships/image" Target="../media/image104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06.png"/><Relationship Id="rId4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95.png"/><Relationship Id="rId5" Type="http://schemas.openxmlformats.org/officeDocument/2006/relationships/image" Target="../media/image106.png"/><Relationship Id="rId4" Type="http://schemas.openxmlformats.org/officeDocument/2006/relationships/image" Target="../media/image10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microsoft.com/office/2007/relationships/media" Target="../media/media5.mp4"/><Relationship Id="rId7" Type="http://schemas.openxmlformats.org/officeDocument/2006/relationships/image" Target="../media/image10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08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mp4"/><Relationship Id="rId9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microsoft.com/office/2007/relationships/media" Target="../media/media7.mp4"/><Relationship Id="rId7" Type="http://schemas.openxmlformats.org/officeDocument/2006/relationships/image" Target="../media/image10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10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7.mp4"/><Relationship Id="rId9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13.jpeg"/><Relationship Id="rId4" Type="http://schemas.openxmlformats.org/officeDocument/2006/relationships/image" Target="../media/image1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hyperlink" Target="https://idee-association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1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1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ctofacile.fr/" TargetMode="External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hyperlink" Target="https://www.pictofacile.fr/" TargetMode="External"/><Relationship Id="rId4" Type="http://schemas.openxmlformats.org/officeDocument/2006/relationships/image" Target="../media/image1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2.jpeg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hyperlink" Target="https://papunet.net/games/games" TargetMode="External"/><Relationship Id="rId9" Type="http://schemas.openxmlformats.org/officeDocument/2006/relationships/image" Target="../media/image1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4" Type="http://schemas.openxmlformats.org/officeDocument/2006/relationships/image" Target="../media/image1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5" Type="http://schemas.openxmlformats.org/officeDocument/2006/relationships/image" Target="../media/image95.png"/><Relationship Id="rId4" Type="http://schemas.openxmlformats.org/officeDocument/2006/relationships/image" Target="../media/image1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0.jpeg"/><Relationship Id="rId7" Type="http://schemas.openxmlformats.org/officeDocument/2006/relationships/image" Target="../media/image154.pn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7.jpeg"/><Relationship Id="rId7" Type="http://schemas.openxmlformats.org/officeDocument/2006/relationships/image" Target="../media/image161.JPG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png"/><Relationship Id="rId4" Type="http://schemas.openxmlformats.org/officeDocument/2006/relationships/image" Target="../media/image158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64.png"/><Relationship Id="rId7" Type="http://schemas.openxmlformats.org/officeDocument/2006/relationships/image" Target="../media/image166.png"/><Relationship Id="rId2" Type="http://schemas.openxmlformats.org/officeDocument/2006/relationships/image" Target="../media/image1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65.png"/><Relationship Id="rId4" Type="http://schemas.openxmlformats.org/officeDocument/2006/relationships/hyperlink" Target="https://idee-association.org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hlab-handicap.org/" TargetMode="External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echlab-handicap.org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7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4" Type="http://schemas.openxmlformats.org/officeDocument/2006/relationships/image" Target="../media/image10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clusive.co.uk/" TargetMode="External"/><Relationship Id="rId5" Type="http://schemas.openxmlformats.org/officeDocument/2006/relationships/image" Target="../media/image32.JPG"/><Relationship Id="rId10" Type="http://schemas.openxmlformats.org/officeDocument/2006/relationships/hyperlink" Target="https://hizy.org/fr/fablife/jouets-electroniques-adaptes" TargetMode="External"/><Relationship Id="rId4" Type="http://schemas.openxmlformats.org/officeDocument/2006/relationships/hyperlink" Target="https://enablingdevices.com/" TargetMode="External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png"/><Relationship Id="rId5" Type="http://schemas.openxmlformats.org/officeDocument/2006/relationships/image" Target="../media/image44.JP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438144" y="2231248"/>
            <a:ext cx="8753856" cy="1369202"/>
          </a:xfrm>
        </p:spPr>
        <p:txBody>
          <a:bodyPr>
            <a:no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Les « Boutons Magiques »</a:t>
            </a:r>
            <a:r>
              <a:rPr lang="fr-FR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/>
            </a:r>
            <a:br>
              <a:rPr lang="fr-FR" b="1" dirty="0" smtClean="0">
                <a:solidFill>
                  <a:srgbClr val="FF0000"/>
                </a:solidFill>
                <a:latin typeface="Raleway" panose="020B0003030101060003" pitchFamily="34" charset="0"/>
              </a:rPr>
            </a:br>
            <a:r>
              <a:rPr lang="fr-FR" sz="2000" b="1" dirty="0" smtClean="0">
                <a:solidFill>
                  <a:srgbClr val="0070C0"/>
                </a:solidFill>
              </a:rPr>
              <a:t>De la relation cause à effet aux premiers apprentissages dans un objectif de Communication Améliorée et Alternative</a:t>
            </a:r>
            <a:endParaRPr lang="fr-FR" sz="2000" b="1" dirty="0">
              <a:solidFill>
                <a:srgbClr val="0070C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507" y="25681"/>
            <a:ext cx="8185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bg1"/>
                </a:solidFill>
                <a:latin typeface="Raleway" panose="020B0003030101060003" pitchFamily="34" charset="0"/>
              </a:rPr>
              <a:t>JOURNÉES NATIONALES POLYHANDICAP 2022</a:t>
            </a:r>
            <a:endParaRPr lang="fr-FR" sz="28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345104" y="345060"/>
            <a:ext cx="7675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7A916"/>
                </a:solidFill>
                <a:latin typeface="Raleway" panose="020B0003030101060003" pitchFamily="34" charset="0"/>
              </a:rPr>
              <a:t>8, 9 et 10 JUIN 2022 – Arras (62 – Hauts-de-France)</a:t>
            </a:r>
            <a:endParaRPr lang="fr-FR" dirty="0">
              <a:solidFill>
                <a:srgbClr val="F7A916"/>
              </a:solidFill>
              <a:latin typeface="Raleway" panose="020B0003030101060003" pitchFamily="34" charset="0"/>
            </a:endParaRPr>
          </a:p>
        </p:txBody>
      </p:sp>
      <p:pic>
        <p:nvPicPr>
          <p:cNvPr id="7" name="Picture 6" descr="Enabling Devices, Inc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554" y="4584152"/>
            <a:ext cx="2070001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rnt - RNT : Réseau Nouvelles Technologies (APF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32" y="4584152"/>
            <a:ext cx="1900329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438" y="4584152"/>
            <a:ext cx="2326285" cy="1656000"/>
          </a:xfrm>
          <a:prstGeom prst="rect">
            <a:avLst/>
          </a:prstGeom>
        </p:spPr>
      </p:pic>
      <p:pic>
        <p:nvPicPr>
          <p:cNvPr id="13" name="Picture 8" descr="https://www.lyonne.fr/photoSRC/Gw--/reportage-au-cme-les-petits-princes-a-auxerre-qui-dispose-d-_519036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83" y="4342554"/>
            <a:ext cx="2484000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4322" y="1089868"/>
            <a:ext cx="4381500" cy="409575"/>
          </a:xfrm>
          <a:prstGeom prst="rect">
            <a:avLst/>
          </a:prstGeom>
        </p:spPr>
      </p:pic>
      <p:sp>
        <p:nvSpPr>
          <p:cNvPr id="15" name="Sous-titre 2"/>
          <p:cNvSpPr txBox="1">
            <a:spLocks/>
          </p:cNvSpPr>
          <p:nvPr/>
        </p:nvSpPr>
        <p:spPr>
          <a:xfrm>
            <a:off x="5162086" y="3505965"/>
            <a:ext cx="6267913" cy="1664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94258"/>
                </a:solidFill>
                <a:latin typeface="Raleway"/>
                <a:ea typeface="+mn-ea"/>
                <a:cs typeface="Raleway"/>
              </a:defRPr>
            </a:lvl1pPr>
            <a:lvl2pPr marL="3429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2pPr>
            <a:lvl3pPr marL="6858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3pPr>
            <a:lvl4pPr marL="10287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4pPr>
            <a:lvl5pPr marL="13716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5pPr>
            <a:lvl6pPr marL="17145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dirty="0" smtClean="0"/>
              <a:t>Thierry </a:t>
            </a:r>
            <a:r>
              <a:rPr lang="fr-FR" dirty="0" err="1" smtClean="0"/>
              <a:t>Danigo</a:t>
            </a:r>
            <a:endParaRPr lang="fr-FR" dirty="0" smtClean="0"/>
          </a:p>
          <a:p>
            <a:pPr algn="r"/>
            <a:r>
              <a:rPr lang="fr-FR" sz="1600" dirty="0" smtClean="0"/>
              <a:t>Ergothérapeute Conseil</a:t>
            </a:r>
          </a:p>
        </p:txBody>
      </p:sp>
    </p:spTree>
    <p:extLst>
      <p:ext uri="{BB962C8B-B14F-4D97-AF65-F5344CB8AC3E}">
        <p14:creationId xmlns:p14="http://schemas.microsoft.com/office/powerpoint/2010/main" val="32890051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978" y="4073236"/>
            <a:ext cx="2401422" cy="1911746"/>
          </a:xfrm>
          <a:prstGeom prst="rect">
            <a:avLst/>
          </a:prstGeom>
        </p:spPr>
      </p:pic>
      <p:pic>
        <p:nvPicPr>
          <p:cNvPr id="3074" name="Picture 2" descr="École de la Réussite - Faculté de Droit - Université Jean Moulin Lyon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580" y="1957389"/>
            <a:ext cx="1915640" cy="191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40" y="1761077"/>
            <a:ext cx="4223905" cy="422390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contacteurs qui parlent… </a:t>
            </a:r>
          </a:p>
        </p:txBody>
      </p:sp>
    </p:spTree>
    <p:extLst>
      <p:ext uri="{BB962C8B-B14F-4D97-AF65-F5344CB8AC3E}">
        <p14:creationId xmlns:p14="http://schemas.microsoft.com/office/powerpoint/2010/main" val="38181632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44" y="4895799"/>
            <a:ext cx="5229225" cy="1571625"/>
          </a:xfrm>
          <a:prstGeom prst="rect">
            <a:avLst/>
          </a:prstGeom>
        </p:spPr>
      </p:pic>
      <p:pic>
        <p:nvPicPr>
          <p:cNvPr id="3074" name="Picture 2" descr="Communicateurs à message uniq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699" y="1127265"/>
            <a:ext cx="2399212" cy="399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ommunicateurs à message uniqu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001" y="1127265"/>
            <a:ext cx="2403551" cy="399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lèche droite 9"/>
          <p:cNvSpPr/>
          <p:nvPr/>
        </p:nvSpPr>
        <p:spPr>
          <a:xfrm>
            <a:off x="6544323" y="3780626"/>
            <a:ext cx="613955" cy="4572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haut 10"/>
          <p:cNvSpPr/>
          <p:nvPr/>
        </p:nvSpPr>
        <p:spPr>
          <a:xfrm>
            <a:off x="9900123" y="4605507"/>
            <a:ext cx="557306" cy="404949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Picture 2" descr="Coup de gueule de la part d'un facteur en CDD - T'as vu ma plume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017" y="3049113"/>
            <a:ext cx="1884472" cy="178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Amazon.fr - Cahier de liaison Parents - Nounou: Carnet de liaison  assistante maternelle en couleurs de 96 pages | 7x10 pouces | Idéal pour  communiquer avec les parents | Simplifiez la communication -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7" y="1978781"/>
            <a:ext cx="2152484" cy="306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3518" y="3765386"/>
            <a:ext cx="496323" cy="4572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9823923" y="3780626"/>
            <a:ext cx="756758" cy="78272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981" y="2837196"/>
            <a:ext cx="1431039" cy="11374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588" y="4123473"/>
            <a:ext cx="1000144" cy="1000144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Boîtes </a:t>
            </a:r>
            <a:r>
              <a:rPr lang="fr-FR" dirty="0"/>
              <a:t>à message(s) : ex </a:t>
            </a:r>
            <a:r>
              <a:rPr lang="fr-FR" dirty="0" smtClean="0"/>
              <a:t>d’utilisation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372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Pretorian Technologies | Assistive Technology U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22" y="3840600"/>
            <a:ext cx="2483138" cy="130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documentation.apflab.org/crnt/data/articles/pages/06222smoothtalker/1/images/image%2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0" y="1635875"/>
            <a:ext cx="2846742" cy="206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documentation.apflab.org/crnt/data/articles/pages/06222smoothtalker/1/images/image%2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993" y="1282245"/>
            <a:ext cx="2717230" cy="241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documentation.apflab.org/crnt/data/articles/pages/06222smoothtalker/1/images/image%206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215" y="3481771"/>
            <a:ext cx="2262042" cy="259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3387427" y="4246692"/>
            <a:ext cx="49309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Smooth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fr-F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Talker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fr-FR" dirty="0">
                <a:latin typeface="Raleway" panose="020B0003030101060003" pitchFamily="34" charset="0"/>
              </a:rPr>
              <a:t>(</a:t>
            </a:r>
            <a:r>
              <a:rPr lang="fr-FR" b="1" dirty="0">
                <a:solidFill>
                  <a:srgbClr val="FF0000"/>
                </a:solidFill>
                <a:latin typeface="Raleway" panose="020B0003030101060003" pitchFamily="34" charset="0"/>
              </a:rPr>
              <a:t>8 mn / 5 niveaux</a:t>
            </a:r>
            <a:r>
              <a:rPr lang="fr-FR" dirty="0">
                <a:latin typeface="Raleway" panose="020B0003030101060003" pitchFamily="34" charset="0"/>
              </a:rPr>
              <a:t>) </a:t>
            </a:r>
            <a:endParaRPr lang="fr-FR" dirty="0" smtClean="0">
              <a:latin typeface="Raleway" panose="020B0003030101060003" pitchFamily="34" charset="0"/>
            </a:endParaRPr>
          </a:p>
          <a:p>
            <a:pPr algn="r"/>
            <a:r>
              <a:rPr lang="fr-FR" dirty="0" smtClean="0">
                <a:latin typeface="Raleway" panose="020B0003030101060003" pitchFamily="34" charset="0"/>
              </a:rPr>
              <a:t>196,90 €</a:t>
            </a:r>
          </a:p>
          <a:p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Famille</a:t>
            </a:r>
            <a:b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Educateurs</a:t>
            </a:r>
            <a:b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Ecole,</a:t>
            </a:r>
          </a:p>
          <a:p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Ortho, Ergo</a:t>
            </a:r>
            <a:b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008AF2"/>
                </a:solidFill>
                <a:latin typeface="Raleway" panose="020B0003030101060003" pitchFamily="34" charset="0"/>
              </a:rPr>
              <a:t>Infirmière, médecin…</a:t>
            </a:r>
            <a:endParaRPr lang="fr-FR" dirty="0">
              <a:latin typeface="Raleway" panose="020B0003030101060003" pitchFamily="34" charset="0"/>
            </a:endParaRPr>
          </a:p>
        </p:txBody>
      </p:sp>
      <p:pic>
        <p:nvPicPr>
          <p:cNvPr id="3" name="educatri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87428" y="1282245"/>
            <a:ext cx="4926060" cy="2770909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Smooth</a:t>
            </a:r>
            <a:r>
              <a:rPr lang="fr-FR" dirty="0"/>
              <a:t> </a:t>
            </a:r>
            <a:r>
              <a:rPr lang="fr-FR" dirty="0" err="1"/>
              <a:t>Talker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24414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640004" y="3356182"/>
            <a:ext cx="2995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pPr algn="ctr"/>
            <a:r>
              <a:rPr lang="fr-FR" dirty="0"/>
              <a:t>Boutons images parlants </a:t>
            </a:r>
          </a:p>
          <a:p>
            <a:pPr algn="ctr"/>
            <a:r>
              <a:rPr lang="fr-FR" dirty="0"/>
              <a:t>(</a:t>
            </a:r>
            <a:r>
              <a:rPr lang="fr-FR" dirty="0" err="1"/>
              <a:t>Tousergo</a:t>
            </a:r>
            <a:r>
              <a:rPr lang="fr-FR" dirty="0"/>
              <a:t>)</a:t>
            </a:r>
          </a:p>
        </p:txBody>
      </p:sp>
      <p:pic>
        <p:nvPicPr>
          <p:cNvPr id="4102" name="Picture 6" descr="Boutons imagés parlants (x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95" y="1121052"/>
            <a:ext cx="2228826" cy="222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4718630" y="3356181"/>
            <a:ext cx="2942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Bigmack</a:t>
            </a:r>
            <a:r>
              <a:rPr lang="fr-FR" dirty="0"/>
              <a:t> et </a:t>
            </a:r>
            <a:r>
              <a:rPr lang="fr-FR" dirty="0" err="1"/>
              <a:t>Big</a:t>
            </a:r>
            <a:r>
              <a:rPr lang="fr-FR" dirty="0"/>
              <a:t> pas à pas </a:t>
            </a:r>
          </a:p>
          <a:p>
            <a:r>
              <a:rPr lang="fr-FR" dirty="0"/>
              <a:t>(</a:t>
            </a:r>
            <a:r>
              <a:rPr lang="fr-FR" dirty="0" err="1"/>
              <a:t>Domodep</a:t>
            </a:r>
            <a:r>
              <a:rPr lang="fr-FR" dirty="0"/>
              <a:t>)</a:t>
            </a:r>
          </a:p>
        </p:txBody>
      </p:sp>
      <p:pic>
        <p:nvPicPr>
          <p:cNvPr id="4108" name="Picture 12" descr="TalkingBrix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982" y="1039580"/>
            <a:ext cx="2200522" cy="220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9281971" y="3322987"/>
            <a:ext cx="1572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Talkingbrix</a:t>
            </a:r>
            <a:endParaRPr lang="fr-FR" dirty="0"/>
          </a:p>
          <a:p>
            <a:r>
              <a:rPr lang="fr-FR" dirty="0"/>
              <a:t>(</a:t>
            </a:r>
            <a:r>
              <a:rPr lang="fr-FR" dirty="0" err="1"/>
              <a:t>Domodep</a:t>
            </a:r>
            <a:r>
              <a:rPr lang="fr-FR" dirty="0"/>
              <a:t>)</a:t>
            </a:r>
          </a:p>
        </p:txBody>
      </p:sp>
      <p:pic>
        <p:nvPicPr>
          <p:cNvPr id="13" name="Picture 2" descr="SuperTalker - Teaching in the Inclusive Classro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89" y="4041479"/>
            <a:ext cx="2181225" cy="217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o talk 9+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213" y="4368638"/>
            <a:ext cx="176212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Go talk 20+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329" y="4289558"/>
            <a:ext cx="2031560" cy="203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Go talk 32+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880" y="4159087"/>
            <a:ext cx="2181225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e 5"/>
          <p:cNvGrpSpPr/>
          <p:nvPr/>
        </p:nvGrpSpPr>
        <p:grpSpPr>
          <a:xfrm>
            <a:off x="4275816" y="1050205"/>
            <a:ext cx="3668671" cy="2269452"/>
            <a:chOff x="3834275" y="1050205"/>
            <a:chExt cx="3668671" cy="2269452"/>
          </a:xfrm>
        </p:grpSpPr>
        <p:grpSp>
          <p:nvGrpSpPr>
            <p:cNvPr id="5" name="Groupe 4"/>
            <p:cNvGrpSpPr/>
            <p:nvPr/>
          </p:nvGrpSpPr>
          <p:grpSpPr>
            <a:xfrm>
              <a:off x="3834275" y="1050205"/>
              <a:ext cx="1291966" cy="2269452"/>
              <a:chOff x="3552011" y="1357938"/>
              <a:chExt cx="1291966" cy="2269452"/>
            </a:xfrm>
          </p:grpSpPr>
          <p:pic>
            <p:nvPicPr>
              <p:cNvPr id="4106" name="Picture 10" descr="BIG pas à pas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6159" y="2399572"/>
                <a:ext cx="1227818" cy="12278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4" name="Picture 8" descr="BIGmack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52011" y="1357938"/>
                <a:ext cx="1278072" cy="12780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" name="Picture 2" descr="Communicateur italk 2 - avec niveaux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9612" y="1050256"/>
              <a:ext cx="1853334" cy="1853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Imag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902" y="5485914"/>
            <a:ext cx="1394009" cy="835204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78711" y="105125"/>
            <a:ext cx="9268287" cy="590884"/>
          </a:xfrm>
        </p:spPr>
        <p:txBody>
          <a:bodyPr>
            <a:normAutofit fontScale="90000"/>
          </a:bodyPr>
          <a:lstStyle/>
          <a:p>
            <a:r>
              <a:rPr lang="fr-FR" sz="2700" dirty="0"/>
              <a:t>Les contacteurs qui parlent…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une gamme </a:t>
            </a:r>
            <a:r>
              <a:rPr lang="fr-FR" dirty="0" smtClean="0"/>
              <a:t>évolutive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4660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5" y="1112053"/>
            <a:ext cx="4692420" cy="460862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865" y="5158649"/>
            <a:ext cx="967115" cy="65119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579" y="1337539"/>
            <a:ext cx="5961735" cy="395713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291" y="1843140"/>
            <a:ext cx="4058309" cy="2444353"/>
          </a:xfrm>
          <a:prstGeom prst="rect">
            <a:avLst/>
          </a:prstGeom>
        </p:spPr>
      </p:pic>
      <p:pic>
        <p:nvPicPr>
          <p:cNvPr id="5" name="Picture 2" descr="https://www.domodep.com/shop/1740-thickbox_default/toy-bo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769" y="3352322"/>
            <a:ext cx="1092402" cy="109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Buy Jelly Bean Twist - Microsoft Stor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949" y="5102362"/>
            <a:ext cx="995376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5226" y="1691213"/>
            <a:ext cx="1263487" cy="1178034"/>
          </a:xfrm>
          <a:prstGeom prst="rect">
            <a:avLst/>
          </a:prstGeom>
        </p:spPr>
      </p:pic>
      <p:sp>
        <p:nvSpPr>
          <p:cNvPr id="13" name="Flèche vers le bas 12"/>
          <p:cNvSpPr/>
          <p:nvPr/>
        </p:nvSpPr>
        <p:spPr>
          <a:xfrm>
            <a:off x="11180615" y="2869247"/>
            <a:ext cx="318655" cy="44685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7790370" y="5842829"/>
            <a:ext cx="1873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BJ Toy Box</a:t>
            </a:r>
          </a:p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(BJ </a:t>
            </a:r>
            <a:r>
              <a:rPr lang="fr-F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Adaptaciones</a:t>
            </a:r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03220" y="5842829"/>
            <a:ext cx="178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iClick</a:t>
            </a:r>
            <a:endParaRPr lang="fr-FR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fr-F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Pretorian</a:t>
            </a:r>
            <a:r>
              <a:rPr lang="fr-FR" dirty="0"/>
              <a:t>)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Premières activités informatiques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08256" y="961562"/>
            <a:ext cx="8042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rgbClr val="0070C0"/>
                </a:solidFill>
                <a:latin typeface="Raleway" panose="020B0003030101060003" pitchFamily="34" charset="0"/>
              </a:rPr>
              <a:t>De l’objet réel à sa représentation par l’image</a:t>
            </a:r>
          </a:p>
        </p:txBody>
      </p:sp>
    </p:spTree>
    <p:extLst>
      <p:ext uri="{BB962C8B-B14F-4D97-AF65-F5344CB8AC3E}">
        <p14:creationId xmlns:p14="http://schemas.microsoft.com/office/powerpoint/2010/main" val="2931787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documentation.apflab.org/crnt/data/articles/pages/04319lightbox/1/images/image%2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24" y="1158906"/>
            <a:ext cx="277278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529936" y="3356517"/>
            <a:ext cx="2957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Sensory</a:t>
            </a:r>
            <a:r>
              <a:rPr lang="fr-FR" dirty="0"/>
              <a:t> </a:t>
            </a:r>
            <a:r>
              <a:rPr lang="fr-FR" dirty="0" err="1"/>
              <a:t>LightBox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443" y="1158906"/>
            <a:ext cx="2982435" cy="2160000"/>
          </a:xfrm>
          <a:prstGeom prst="rect">
            <a:avLst/>
          </a:prstGeom>
        </p:spPr>
      </p:pic>
      <p:pic>
        <p:nvPicPr>
          <p:cNvPr id="1032" name="Picture 8" descr="Look to Learn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82" y="3895622"/>
            <a:ext cx="335519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8310" y="1158906"/>
            <a:ext cx="2982437" cy="216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4195654" y="3373265"/>
            <a:ext cx="3112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SenSwitcher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8148710" y="3356517"/>
            <a:ext cx="270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err="1"/>
              <a:t>GazePlay</a:t>
            </a:r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706" y="3907949"/>
            <a:ext cx="4271207" cy="2160000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2421081" y="6074465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/>
              <a:t>Look2Learn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6321410" y="6115525"/>
            <a:ext cx="3373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/>
              <a:t>Courbe des apprentissages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Premières activités </a:t>
            </a:r>
            <a:r>
              <a:rPr lang="fr-FR" dirty="0" smtClean="0"/>
              <a:t>informatiques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9885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53" y="1213392"/>
            <a:ext cx="2415024" cy="351380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08" y="1213392"/>
            <a:ext cx="1553837" cy="228986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85" y="1213392"/>
            <a:ext cx="2423119" cy="349752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65504" y="4947843"/>
            <a:ext cx="116609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Le cahier de vie contient la trace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des activités de la classe dans chaque domaine des programmes mais aussi des traces propres à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l'élève, les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moments 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importants de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sa vie </a:t>
            </a:r>
            <a:r>
              <a:rPr lang="fr-FR" sz="2400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familiale</a:t>
            </a:r>
            <a:r>
              <a:rPr lang="fr-FR" dirty="0" smtClean="0">
                <a:solidFill>
                  <a:schemeClr val="accent1">
                    <a:lumMod val="50000"/>
                  </a:schemeClr>
                </a:solidFill>
                <a:latin typeface="Raleway" panose="020B0003030101060003" pitchFamily="34" charset="0"/>
              </a:rPr>
              <a:t>. </a:t>
            </a:r>
            <a:endParaRPr lang="fr-FR" dirty="0">
              <a:solidFill>
                <a:schemeClr val="accent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7296812" y="4064581"/>
            <a:ext cx="451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0070C0"/>
                </a:solidFill>
                <a:latin typeface="Raleway" panose="020B0003030101060003" pitchFamily="34" charset="0"/>
              </a:rPr>
              <a:t>Chaîne </a:t>
            </a:r>
            <a:r>
              <a:rPr lang="fr-FR" b="1" u="sng" dirty="0" err="1" smtClean="0">
                <a:solidFill>
                  <a:srgbClr val="0070C0"/>
                </a:solidFill>
                <a:latin typeface="Raleway" panose="020B0003030101060003" pitchFamily="34" charset="0"/>
              </a:rPr>
              <a:t>Youtube</a:t>
            </a:r>
            <a:r>
              <a:rPr lang="fr-FR" b="1" u="sng" dirty="0" smtClean="0">
                <a:solidFill>
                  <a:srgbClr val="0070C0"/>
                </a:solidFill>
                <a:latin typeface="Raleway" panose="020B0003030101060003" pitchFamily="34" charset="0"/>
              </a:rPr>
              <a:t> : </a:t>
            </a:r>
            <a:r>
              <a:rPr lang="fr-FR" dirty="0" smtClean="0">
                <a:latin typeface="Raleway" panose="020B0003030101060003" pitchFamily="34" charset="0"/>
              </a:rPr>
              <a:t/>
            </a:r>
            <a:br>
              <a:rPr lang="fr-FR" dirty="0" smtClean="0">
                <a:latin typeface="Raleway" panose="020B0003030101060003" pitchFamily="34" charset="0"/>
              </a:rPr>
            </a:br>
            <a:r>
              <a:rPr lang="fr-FR" b="1" dirty="0" smtClean="0">
                <a:solidFill>
                  <a:srgbClr val="FF6600"/>
                </a:solidFill>
                <a:latin typeface="Raleway" panose="020B0003030101060003" pitchFamily="34" charset="0"/>
              </a:rPr>
              <a:t>Judith </a:t>
            </a:r>
            <a:r>
              <a:rPr lang="fr-FR" b="1" dirty="0">
                <a:solidFill>
                  <a:srgbClr val="FF6600"/>
                </a:solidFill>
                <a:latin typeface="Raleway" panose="020B0003030101060003" pitchFamily="34" charset="0"/>
              </a:rPr>
              <a:t>L. </a:t>
            </a:r>
            <a:r>
              <a:rPr lang="fr-FR" b="1" dirty="0" smtClean="0">
                <a:solidFill>
                  <a:srgbClr val="FF6600"/>
                </a:solidFill>
                <a:latin typeface="Raleway" panose="020B0003030101060003" pitchFamily="34" charset="0"/>
              </a:rPr>
              <a:t>Orthophoniste</a:t>
            </a:r>
            <a:endParaRPr lang="fr-FR" b="1" dirty="0">
              <a:solidFill>
                <a:srgbClr val="FF6600"/>
              </a:solidFill>
              <a:latin typeface="Raleway" panose="020B0003030101060003" pitchFamily="34" charset="0"/>
            </a:endParaRPr>
          </a:p>
        </p:txBody>
      </p:sp>
      <p:pic>
        <p:nvPicPr>
          <p:cNvPr id="1026" name="Picture 2" descr="SUPPORTS | CAAPRAT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812" y="1253987"/>
            <a:ext cx="4668982" cy="262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cahier de vie</a:t>
            </a:r>
          </a:p>
        </p:txBody>
      </p:sp>
    </p:spTree>
    <p:extLst>
      <p:ext uri="{BB962C8B-B14F-4D97-AF65-F5344CB8AC3E}">
        <p14:creationId xmlns:p14="http://schemas.microsoft.com/office/powerpoint/2010/main" val="279041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arasaac.org/classes/img/thumbnail.php?i=c2l6ZT0zMDAmcnV0YT0uLi8uLi9yZXBvc2l0b3Jpby9vcmlnaW5hbGVzLzI0NDcucG5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" y="1265378"/>
            <a:ext cx="2144747" cy="214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047" y="1646291"/>
            <a:ext cx="1703325" cy="170332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994" y="1281644"/>
            <a:ext cx="5355380" cy="2527478"/>
          </a:xfrm>
          <a:prstGeom prst="rect">
            <a:avLst/>
          </a:prstGeom>
        </p:spPr>
      </p:pic>
      <p:sp>
        <p:nvSpPr>
          <p:cNvPr id="7" name="Flèche droite 6"/>
          <p:cNvSpPr/>
          <p:nvPr/>
        </p:nvSpPr>
        <p:spPr>
          <a:xfrm>
            <a:off x="2189876" y="2328492"/>
            <a:ext cx="374073" cy="406730"/>
          </a:xfrm>
          <a:prstGeom prst="rightArrow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4869489" y="1248532"/>
            <a:ext cx="1015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Texte</a:t>
            </a:r>
            <a:endParaRPr lang="fr-FR" sz="20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07671" y="1991849"/>
            <a:ext cx="13108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Images</a:t>
            </a:r>
          </a:p>
          <a:p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Vidéos</a:t>
            </a:r>
            <a:endParaRPr lang="fr-FR" sz="20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6946" y="2937491"/>
            <a:ext cx="706751" cy="552862"/>
          </a:xfrm>
          <a:prstGeom prst="rect">
            <a:avLst/>
          </a:prstGeom>
        </p:spPr>
      </p:pic>
      <p:cxnSp>
        <p:nvCxnSpPr>
          <p:cNvPr id="15" name="Connecteur droit 14"/>
          <p:cNvCxnSpPr/>
          <p:nvPr/>
        </p:nvCxnSpPr>
        <p:spPr>
          <a:xfrm flipV="1">
            <a:off x="4972457" y="4178121"/>
            <a:ext cx="1672811" cy="1311"/>
          </a:xfrm>
          <a:prstGeom prst="line">
            <a:avLst/>
          </a:prstGeom>
          <a:ln w="38100">
            <a:solidFill>
              <a:schemeClr val="accent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e 20"/>
          <p:cNvGrpSpPr/>
          <p:nvPr/>
        </p:nvGrpSpPr>
        <p:grpSpPr>
          <a:xfrm>
            <a:off x="695620" y="4401439"/>
            <a:ext cx="2913018" cy="1871933"/>
            <a:chOff x="920403" y="4401439"/>
            <a:chExt cx="2913018" cy="1871933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6770" y="4401439"/>
              <a:ext cx="1775250" cy="1080000"/>
            </a:xfrm>
            <a:prstGeom prst="rect">
              <a:avLst/>
            </a:prstGeom>
          </p:spPr>
        </p:pic>
        <p:sp>
          <p:nvSpPr>
            <p:cNvPr id="16" name="ZoneTexte 15"/>
            <p:cNvSpPr txBox="1"/>
            <p:nvPr/>
          </p:nvSpPr>
          <p:spPr>
            <a:xfrm>
              <a:off x="920403" y="5534708"/>
              <a:ext cx="291301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rgbClr val="FF6600"/>
                  </a:solidFill>
                  <a:latin typeface="Raleway" panose="020B0003030101060003" pitchFamily="34" charset="0"/>
                </a:rPr>
                <a:t>Souris adaptée </a:t>
              </a:r>
            </a:p>
            <a:p>
              <a:pPr algn="ctr"/>
              <a:r>
                <a:rPr lang="fr-FR" dirty="0" smtClean="0">
                  <a:latin typeface="Raleway" panose="020B0003030101060003" pitchFamily="34" charset="0"/>
                </a:rPr>
                <a:t>Clic gauche et droit</a:t>
              </a:r>
              <a:endParaRPr lang="fr-FR" dirty="0">
                <a:latin typeface="Raleway" panose="020B0003030101060003" pitchFamily="34" charset="0"/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4304258" y="4401439"/>
            <a:ext cx="3583485" cy="1871933"/>
            <a:chOff x="4206885" y="4401439"/>
            <a:chExt cx="3583485" cy="1871933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9756" y="4401439"/>
              <a:ext cx="1766251" cy="1080000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4206885" y="5534708"/>
              <a:ext cx="358348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Interface contacteurs</a:t>
              </a:r>
              <a:r>
                <a:rPr lang="fr-FR" sz="2400" dirty="0" smtClean="0">
                  <a:latin typeface="Raleway" panose="020B0003030101060003" pitchFamily="34" charset="0"/>
                </a:rPr>
                <a:t> </a:t>
              </a:r>
              <a:r>
                <a:rPr lang="fr-FR" dirty="0" smtClean="0">
                  <a:latin typeface="Raleway" panose="020B0003030101060003" pitchFamily="34" charset="0"/>
                </a:rPr>
                <a:t>(Hitch)</a:t>
              </a:r>
              <a:endParaRPr lang="fr-FR" dirty="0">
                <a:latin typeface="Raleway" panose="020B0003030101060003" pitchFamily="34" charset="0"/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8583363" y="4401439"/>
            <a:ext cx="2913018" cy="1902710"/>
            <a:chOff x="8272147" y="4401439"/>
            <a:chExt cx="2913018" cy="1902710"/>
          </a:xfrm>
        </p:grpSpPr>
        <p:pic>
          <p:nvPicPr>
            <p:cNvPr id="13" name="Picture 2" descr="http://documentation.apflab.org/crnt/data/articles/pages/03174miniinterfacesusb/1/images/image%2010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6551" y="4401439"/>
              <a:ext cx="154421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ZoneTexte 17"/>
            <p:cNvSpPr txBox="1"/>
            <p:nvPr/>
          </p:nvSpPr>
          <p:spPr>
            <a:xfrm>
              <a:off x="8272147" y="5534708"/>
              <a:ext cx="29130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rgbClr val="00B050"/>
                  </a:solidFill>
                  <a:latin typeface="Raleway" panose="020B0003030101060003" pitchFamily="34" charset="0"/>
                </a:rPr>
                <a:t>Mini interface</a:t>
              </a:r>
              <a:r>
                <a:rPr lang="fr-FR" sz="2000" dirty="0" smtClean="0">
                  <a:solidFill>
                    <a:srgbClr val="00B050"/>
                  </a:solidFill>
                  <a:latin typeface="Raleway" panose="020B0003030101060003" pitchFamily="34" charset="0"/>
                </a:rPr>
                <a:t> </a:t>
              </a:r>
              <a:r>
                <a:rPr lang="fr-FR" sz="2000" dirty="0">
                  <a:latin typeface="Raleway" panose="020B0003030101060003" pitchFamily="34" charset="0"/>
                </a:rPr>
                <a:t>(</a:t>
              </a:r>
              <a:r>
                <a:rPr lang="fr-FR" dirty="0" smtClean="0">
                  <a:latin typeface="Raleway" panose="020B0003030101060003" pitchFamily="34" charset="0"/>
                </a:rPr>
                <a:t>Encore)</a:t>
              </a:r>
              <a:endParaRPr lang="fr-FR" dirty="0">
                <a:latin typeface="Raleway" panose="020B0003030101060003" pitchFamily="34" charset="0"/>
              </a:endParaRPr>
            </a:p>
          </p:txBody>
        </p:sp>
      </p:grpSp>
      <p:sp>
        <p:nvSpPr>
          <p:cNvPr id="3" name="Flèche droite 2"/>
          <p:cNvSpPr/>
          <p:nvPr/>
        </p:nvSpPr>
        <p:spPr>
          <a:xfrm>
            <a:off x="5855548" y="1383077"/>
            <a:ext cx="545256" cy="26417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18"/>
          <p:cNvSpPr/>
          <p:nvPr/>
        </p:nvSpPr>
        <p:spPr>
          <a:xfrm>
            <a:off x="5883253" y="2145070"/>
            <a:ext cx="545256" cy="26417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Picture 2" descr="École de la Réussite - Faculté de Droit - Université Jean Moulin Lyon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8546" y="932436"/>
            <a:ext cx="723656" cy="72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r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Cahier de vie multimédia</a:t>
            </a:r>
          </a:p>
        </p:txBody>
      </p:sp>
    </p:spTree>
    <p:extLst>
      <p:ext uri="{BB962C8B-B14F-4D97-AF65-F5344CB8AC3E}">
        <p14:creationId xmlns:p14="http://schemas.microsoft.com/office/powerpoint/2010/main" val="8238348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Ã©sultat de recherche d'images pour &quot;libre office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0" y="4509498"/>
            <a:ext cx="1636853" cy="109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RÃ©sultat de recherche d'images pour &quot;power point microsoft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950" y="4532343"/>
            <a:ext cx="1045545" cy="104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indexpress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59" y="1408155"/>
            <a:ext cx="3140298" cy="195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ommunicator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37" y="1408155"/>
            <a:ext cx="3260053" cy="195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RID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758" y="1408155"/>
            <a:ext cx="3472504" cy="195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1291645" y="3370813"/>
            <a:ext cx="1659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 smtClean="0">
                <a:solidFill>
                  <a:srgbClr val="008AF2"/>
                </a:solidFill>
              </a:rPr>
              <a:t>Mind</a:t>
            </a:r>
            <a:r>
              <a:rPr lang="fr-FR" b="1" dirty="0" smtClean="0">
                <a:solidFill>
                  <a:srgbClr val="008AF2"/>
                </a:solidFill>
              </a:rPr>
              <a:t> Express 5</a:t>
            </a:r>
            <a:endParaRPr lang="fr-FR" b="1" dirty="0">
              <a:solidFill>
                <a:srgbClr val="008AF2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022784" y="3370813"/>
            <a:ext cx="1832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8AF2"/>
                </a:solidFill>
              </a:rPr>
              <a:t>C</a:t>
            </a:r>
            <a:r>
              <a:rPr lang="fr-FR" b="1" dirty="0" smtClean="0">
                <a:solidFill>
                  <a:srgbClr val="008AF2"/>
                </a:solidFill>
              </a:rPr>
              <a:t>ommunicator 5</a:t>
            </a:r>
            <a:endParaRPr lang="fr-FR" b="1" dirty="0">
              <a:solidFill>
                <a:srgbClr val="008AF2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9642656" y="3372448"/>
            <a:ext cx="78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 smtClean="0">
                <a:solidFill>
                  <a:srgbClr val="008AF2"/>
                </a:solidFill>
              </a:rPr>
              <a:t>Grid</a:t>
            </a:r>
            <a:r>
              <a:rPr lang="fr-FR" b="1" dirty="0" smtClean="0">
                <a:solidFill>
                  <a:srgbClr val="008AF2"/>
                </a:solidFill>
              </a:rPr>
              <a:t> 3</a:t>
            </a:r>
            <a:endParaRPr lang="fr-FR" b="1" dirty="0">
              <a:solidFill>
                <a:srgbClr val="008AF2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596761" y="5823172"/>
            <a:ext cx="1361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Powerpoint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179307" y="5827941"/>
            <a:ext cx="2700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Libre Office (Présentation</a:t>
            </a:r>
            <a:r>
              <a:rPr lang="fr-FR" dirty="0"/>
              <a:t>)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9786" y="3899613"/>
            <a:ext cx="1686977" cy="241175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3972" y="4810159"/>
            <a:ext cx="1390650" cy="790575"/>
          </a:xfrm>
          <a:prstGeom prst="rect">
            <a:avLst/>
          </a:prstGeom>
        </p:spPr>
      </p:pic>
      <p:sp>
        <p:nvSpPr>
          <p:cNvPr id="15" name="Rectangle à coins arrondis 14"/>
          <p:cNvSpPr/>
          <p:nvPr/>
        </p:nvSpPr>
        <p:spPr>
          <a:xfrm>
            <a:off x="294749" y="1216822"/>
            <a:ext cx="11582400" cy="25371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itr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Avec quels logiciels ? </a:t>
            </a:r>
          </a:p>
        </p:txBody>
      </p:sp>
    </p:spTree>
    <p:extLst>
      <p:ext uri="{BB962C8B-B14F-4D97-AF65-F5344CB8AC3E}">
        <p14:creationId xmlns:p14="http://schemas.microsoft.com/office/powerpoint/2010/main" val="26190665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199" y="766907"/>
            <a:ext cx="10965873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008AF2"/>
                </a:solidFill>
              </a:rPr>
              <a:t>Appuie sur le bouton pour faire venir une image</a:t>
            </a:r>
            <a:endParaRPr lang="fr-FR" b="1" dirty="0">
              <a:solidFill>
                <a:srgbClr val="008AF2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989" y="2278645"/>
            <a:ext cx="4476938" cy="3502121"/>
          </a:xfrm>
          <a:prstGeom prst="rect">
            <a:avLst/>
          </a:prstGeom>
        </p:spPr>
      </p:pic>
      <p:pic>
        <p:nvPicPr>
          <p:cNvPr id="5" name="appuie sur le bout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91117" y="3529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138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10361" y="1002703"/>
            <a:ext cx="4083728" cy="3640318"/>
          </a:xfrm>
          <a:prstGeom prst="rect">
            <a:avLst/>
          </a:prstGeom>
          <a:noFill/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8" name="Picture 4" descr="Blog high tech | Gentleman Moder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02" y="1991699"/>
            <a:ext cx="3686483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315" y="1991699"/>
            <a:ext cx="3708009" cy="1980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25636" y="1184314"/>
            <a:ext cx="3130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 High Tech »</a:t>
            </a:r>
            <a:endParaRPr lang="fr-FR" sz="3600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11555" y="1002703"/>
            <a:ext cx="3682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 </a:t>
            </a:r>
            <a:r>
              <a:rPr lang="fr-FR" sz="3600" dirty="0" err="1" smtClean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Easy</a:t>
            </a:r>
            <a:r>
              <a:rPr lang="fr-FR" sz="3600" dirty="0" smtClean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Tech »</a:t>
            </a:r>
            <a:endParaRPr lang="fr-FR" sz="3600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585278" y="1186159"/>
            <a:ext cx="2995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 </a:t>
            </a:r>
            <a:r>
              <a:rPr lang="fr-FR" sz="3600" dirty="0" err="1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Low</a:t>
            </a:r>
            <a:r>
              <a:rPr lang="fr-FR" sz="3600" dirty="0" smtClean="0">
                <a:solidFill>
                  <a:srgbClr val="0070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Tech »</a:t>
            </a:r>
            <a:endParaRPr lang="fr-FR" sz="3600" dirty="0">
              <a:solidFill>
                <a:srgbClr val="0070C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30" name="Picture 6" descr="Connaissez-vous le PODD ? - AFS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278" y="1865396"/>
            <a:ext cx="2749089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338" y="3215723"/>
            <a:ext cx="1945595" cy="1835345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541538" y="4831712"/>
            <a:ext cx="10569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Adapter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les nouvelles technologies pour les rendre accessibles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à tous,  et aux personnes présentant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des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besoins spécifiques… troubles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moteurs importants,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atteinte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cognitive, </a:t>
            </a:r>
            <a:r>
              <a:rPr lang="fr-FR" sz="2400" b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difficultés </a:t>
            </a:r>
            <a:r>
              <a:rPr lang="fr-FR" sz="2400" b="1" dirty="0">
                <a:solidFill>
                  <a:srgbClr val="FF0000"/>
                </a:solidFill>
                <a:latin typeface="Raleway" panose="020B0003030101060003" pitchFamily="34" charset="0"/>
              </a:rPr>
              <a:t>d’apprentissage…</a:t>
            </a:r>
            <a:endParaRPr lang="fr-FR" sz="2400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720" y="5424522"/>
            <a:ext cx="1392598" cy="1392598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3706087" y="5963046"/>
            <a:ext cx="5029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Personnes Polyhandicapées </a:t>
            </a:r>
            <a:endParaRPr lang="fr-FR" sz="2800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4477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91" y="1498962"/>
            <a:ext cx="7370618" cy="4913745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2416827" y="44529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 smtClean="0">
                <a:solidFill>
                  <a:srgbClr val="008AF2"/>
                </a:solidFill>
              </a:rPr>
              <a:t>Bonjour, je m’appelle Jeremy…</a:t>
            </a:r>
            <a:endParaRPr lang="fr-FR" b="1" dirty="0">
              <a:solidFill>
                <a:srgbClr val="008AF2"/>
              </a:solidFill>
            </a:endParaRPr>
          </a:p>
        </p:txBody>
      </p:sp>
      <p:pic>
        <p:nvPicPr>
          <p:cNvPr id="6" name="Jerem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9854" y="4789986"/>
            <a:ext cx="1510145" cy="11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9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207" y="800963"/>
            <a:ext cx="10515600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008AF2"/>
                </a:solidFill>
              </a:rPr>
              <a:t>Mardi, nous avons assisté à un spectacle de marionnette à l’école</a:t>
            </a:r>
            <a:endParaRPr lang="fr-FR" b="1" dirty="0">
              <a:solidFill>
                <a:srgbClr val="008AF2"/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90" y="2043288"/>
            <a:ext cx="3423517" cy="3423517"/>
          </a:xfrm>
        </p:spPr>
      </p:pic>
      <p:pic>
        <p:nvPicPr>
          <p:cNvPr id="5" name="marionet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99232" y="5955290"/>
            <a:ext cx="609600" cy="609600"/>
          </a:xfrm>
          <a:prstGeom prst="rect">
            <a:avLst/>
          </a:prstGeom>
        </p:spPr>
      </p:pic>
      <p:pic>
        <p:nvPicPr>
          <p:cNvPr id="6" name="marionett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" y="1952624"/>
            <a:ext cx="6650181" cy="374072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0734" y="5120386"/>
            <a:ext cx="1510145" cy="11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8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774167"/>
            <a:ext cx="10515600" cy="1325563"/>
          </a:xfrm>
        </p:spPr>
        <p:txBody>
          <a:bodyPr/>
          <a:lstStyle/>
          <a:p>
            <a:r>
              <a:rPr lang="fr-FR" b="1" dirty="0" smtClean="0">
                <a:solidFill>
                  <a:srgbClr val="0066FF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Aujourd’hui, avec Cécile ma kiné, j’ai fait de la </a:t>
            </a:r>
            <a:r>
              <a:rPr lang="fr-FR" b="1" dirty="0" err="1" smtClean="0">
                <a:solidFill>
                  <a:srgbClr val="0066FF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trotinette</a:t>
            </a:r>
            <a:r>
              <a:rPr lang="fr-FR" b="1" dirty="0" smtClean="0">
                <a:solidFill>
                  <a:srgbClr val="0066FF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…</a:t>
            </a:r>
            <a:endParaRPr lang="fr-FR" b="1" dirty="0">
              <a:solidFill>
                <a:srgbClr val="0066FF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824" y="2285998"/>
            <a:ext cx="3474176" cy="3439573"/>
          </a:xfrm>
          <a:prstGeom prst="rect">
            <a:avLst/>
          </a:prstGeom>
        </p:spPr>
      </p:pic>
      <p:pic>
        <p:nvPicPr>
          <p:cNvPr id="6" name="trotinet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maximou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1381" y="1994077"/>
            <a:ext cx="7596909" cy="427326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06421" y="5134909"/>
            <a:ext cx="1510145" cy="118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6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9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hlinkClick r:id="" action="ppaction://noaction">
              <a:snd r:embed="rId3" name="son bus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374" y="1954386"/>
            <a:ext cx="7531721" cy="4234501"/>
          </a:xfrm>
        </p:spPr>
      </p:pic>
      <p:sp>
        <p:nvSpPr>
          <p:cNvPr id="7" name="Flèche droite 6">
            <a:hlinkClick r:id="" action="ppaction://hlinkshowjump?jump=nextslide"/>
          </p:cNvPr>
          <p:cNvSpPr/>
          <p:nvPr/>
        </p:nvSpPr>
        <p:spPr>
          <a:xfrm>
            <a:off x="10511642" y="3570825"/>
            <a:ext cx="1280160" cy="1001622"/>
          </a:xfrm>
          <a:prstGeom prst="rightArrow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gauche 7">
            <a:hlinkClick r:id="" action="ppaction://hlinkshowjump?jump=previousslide"/>
          </p:cNvPr>
          <p:cNvSpPr/>
          <p:nvPr/>
        </p:nvSpPr>
        <p:spPr>
          <a:xfrm>
            <a:off x="427302" y="3570825"/>
            <a:ext cx="1436915" cy="1001622"/>
          </a:xfrm>
          <a:prstGeom prst="leftArrow">
            <a:avLst/>
          </a:prstGeom>
          <a:gradFill flip="none" rotWithShape="1">
            <a:gsLst>
              <a:gs pos="0">
                <a:srgbClr val="F0301C">
                  <a:tint val="66000"/>
                  <a:satMod val="160000"/>
                </a:srgbClr>
              </a:gs>
              <a:gs pos="50000">
                <a:srgbClr val="F0301C">
                  <a:tint val="44500"/>
                  <a:satMod val="160000"/>
                </a:srgbClr>
              </a:gs>
              <a:gs pos="100000">
                <a:srgbClr val="F0301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Image associÃ©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113" y="5334980"/>
            <a:ext cx="596529" cy="57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6122" y="814511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rgbClr val="008AF2"/>
                </a:solidFill>
                <a:latin typeface="Poppins "/>
                <a:cs typeface="Arial" panose="020B0604020202020204" pitchFamily="34" charset="0"/>
              </a:rPr>
              <a:t>C'est bientôt Noël. Mardi, nous sommes allés en bus au marché de Noël ...</a:t>
            </a:r>
            <a:endParaRPr lang="fr-FR" dirty="0">
              <a:solidFill>
                <a:srgbClr val="008AF2"/>
              </a:solidFill>
              <a:latin typeface="Poppins 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42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>
        <p:sndAc>
          <p:stSnd>
            <p:snd r:embed="rId2" name="son page 2.wav"/>
          </p:stSnd>
        </p:sndAc>
      </p:transition>
    </mc:Choice>
    <mc:Fallback xmlns="">
      <p:transition spd="slow" advClick="0">
        <p:sndAc>
          <p:stSnd>
            <p:snd r:embed="rId6" name="son page 2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64" y="1592637"/>
            <a:ext cx="6861364" cy="4641511"/>
          </a:xfrm>
          <a:prstGeom prst="rect">
            <a:avLst/>
          </a:prstGeom>
        </p:spPr>
      </p:pic>
      <p:sp>
        <p:nvSpPr>
          <p:cNvPr id="5" name="Flèche droite 4">
            <a:hlinkClick r:id="" action="ppaction://hlinkshowjump?jump=nextslide"/>
          </p:cNvPr>
          <p:cNvSpPr/>
          <p:nvPr/>
        </p:nvSpPr>
        <p:spPr>
          <a:xfrm>
            <a:off x="10320844" y="3272334"/>
            <a:ext cx="1280160" cy="100162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hlinkClick r:id="" action="ppaction://noaction">
              <a:snd r:embed="rId3" name="son page 3.wav"/>
            </a:hlinkClick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148" y="5297822"/>
            <a:ext cx="1483655" cy="111612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92330" y="892603"/>
            <a:ext cx="111164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  <a:latin typeface="Poppins "/>
              </a:rPr>
              <a:t>Il y avait plein de petites maison décorées, c’était beau !</a:t>
            </a:r>
          </a:p>
          <a:p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9" name="Flèche gauche 8">
            <a:hlinkClick r:id="" action="ppaction://hlinkshowjump?jump=previousslide"/>
          </p:cNvPr>
          <p:cNvSpPr/>
          <p:nvPr/>
        </p:nvSpPr>
        <p:spPr>
          <a:xfrm>
            <a:off x="289657" y="3272334"/>
            <a:ext cx="1436915" cy="1001622"/>
          </a:xfrm>
          <a:prstGeom prst="leftArrow">
            <a:avLst/>
          </a:prstGeom>
          <a:gradFill flip="none" rotWithShape="1">
            <a:gsLst>
              <a:gs pos="0">
                <a:srgbClr val="F0301C">
                  <a:tint val="66000"/>
                  <a:satMod val="160000"/>
                </a:srgbClr>
              </a:gs>
              <a:gs pos="50000">
                <a:srgbClr val="F0301C">
                  <a:tint val="44500"/>
                  <a:satMod val="160000"/>
                </a:srgbClr>
              </a:gs>
              <a:gs pos="100000">
                <a:srgbClr val="F0301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81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28233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FF0000"/>
                </a:solidFill>
              </a:rPr>
              <a:t>Peu accessibles aux néophytes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0070C0"/>
                </a:solidFill>
              </a:rPr>
              <a:t>Incompatibilité  avec certains fichiers multimédia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00B050"/>
                </a:solidFill>
              </a:rPr>
              <a:t>Pas d’options d’accessibilité (mode défilement)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 smtClean="0">
                <a:solidFill>
                  <a:srgbClr val="7030A0"/>
                </a:solidFill>
              </a:rPr>
              <a:t>Ne filtrent pas les clics répétés…</a:t>
            </a:r>
            <a:endParaRPr lang="fr-FR" dirty="0" smtClean="0"/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95" y="1853813"/>
            <a:ext cx="11549849" cy="1373495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169329" y="211661"/>
            <a:ext cx="8413072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Limites de </a:t>
            </a:r>
            <a:r>
              <a:rPr lang="fr-FR" dirty="0" smtClean="0"/>
              <a:t>Powerpoint </a:t>
            </a:r>
            <a:r>
              <a:rPr lang="fr-FR" dirty="0"/>
              <a:t>ou Libre Office </a:t>
            </a:r>
            <a:r>
              <a:rPr lang="fr-FR" dirty="0" err="1" smtClean="0"/>
              <a:t>Draw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06747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2147408" y="5713587"/>
            <a:ext cx="6083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2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2"/>
              </a:rPr>
              <a:t>idee-association.org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Boutons Magiques</a:t>
            </a:r>
          </a:p>
        </p:txBody>
      </p:sp>
      <p:grpSp>
        <p:nvGrpSpPr>
          <p:cNvPr id="17" name="Groupe 16"/>
          <p:cNvGrpSpPr/>
          <p:nvPr/>
        </p:nvGrpSpPr>
        <p:grpSpPr>
          <a:xfrm>
            <a:off x="1890973" y="1097871"/>
            <a:ext cx="8410054" cy="4594738"/>
            <a:chOff x="2058967" y="1097871"/>
            <a:chExt cx="8410054" cy="4594738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2519" y="1097871"/>
              <a:ext cx="6092357" cy="4594738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73154" y="2457677"/>
              <a:ext cx="595867" cy="1427598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02752" y="2457677"/>
              <a:ext cx="595867" cy="1440012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2058967" y="2110910"/>
              <a:ext cx="6880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</a:t>
              </a:r>
              <a:endParaRPr lang="fr-FR" sz="4400" dirty="0">
                <a:solidFill>
                  <a:srgbClr val="FF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58967" y="2501803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</a:t>
              </a:r>
              <a:endParaRPr lang="fr-FR" sz="4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58967" y="2886523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</a:t>
              </a:r>
              <a:endParaRPr lang="fr-FR" sz="4400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58967" y="3395240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</a:t>
              </a:r>
              <a:endParaRPr lang="fr-FR" sz="44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058967" y="4080171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</a:t>
              </a:r>
              <a:endParaRPr lang="fr-FR" sz="44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8967" y="4695296"/>
              <a:ext cx="68800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4400" dirty="0">
                  <a:solidFill>
                    <a:srgbClr val="FF0000"/>
                  </a:solidFill>
                  <a:sym typeface="Wingdings" panose="05000000000000000000" pitchFamily="2" charset="2"/>
                </a:rPr>
                <a:t></a:t>
              </a:r>
              <a:endParaRPr lang="fr-FR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584921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 la 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6505" y="1034650"/>
            <a:ext cx="10018990" cy="5119078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Boutons Magiques</a:t>
            </a:r>
          </a:p>
        </p:txBody>
      </p:sp>
    </p:spTree>
    <p:extLst>
      <p:ext uri="{BB962C8B-B14F-4D97-AF65-F5344CB8AC3E}">
        <p14:creationId xmlns:p14="http://schemas.microsoft.com/office/powerpoint/2010/main" val="18626424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82" y="1558060"/>
            <a:ext cx="10515600" cy="2959243"/>
          </a:xfrm>
        </p:spPr>
      </p:pic>
      <p:sp>
        <p:nvSpPr>
          <p:cNvPr id="5" name="Flèche droite 4"/>
          <p:cNvSpPr/>
          <p:nvPr/>
        </p:nvSpPr>
        <p:spPr>
          <a:xfrm>
            <a:off x="3366655" y="3906982"/>
            <a:ext cx="401781" cy="4017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5929755" y="3934687"/>
            <a:ext cx="401781" cy="4017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droite 6"/>
          <p:cNvSpPr/>
          <p:nvPr/>
        </p:nvSpPr>
        <p:spPr>
          <a:xfrm>
            <a:off x="8506700" y="3879262"/>
            <a:ext cx="401781" cy="4017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915" y="4885549"/>
            <a:ext cx="1525333" cy="1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3160451" y="211661"/>
            <a:ext cx="8421950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Premier choix… introduction à un catalogue</a:t>
            </a:r>
          </a:p>
        </p:txBody>
      </p:sp>
    </p:spTree>
    <p:extLst>
      <p:ext uri="{BB962C8B-B14F-4D97-AF65-F5344CB8AC3E}">
        <p14:creationId xmlns:p14="http://schemas.microsoft.com/office/powerpoint/2010/main" val="1001024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c d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5125" y="1092345"/>
            <a:ext cx="9441751" cy="51192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Livres multimédia</a:t>
            </a:r>
          </a:p>
        </p:txBody>
      </p:sp>
    </p:spTree>
    <p:extLst>
      <p:ext uri="{BB962C8B-B14F-4D97-AF65-F5344CB8AC3E}">
        <p14:creationId xmlns:p14="http://schemas.microsoft.com/office/powerpoint/2010/main" val="819982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Bouton magi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49" y="1102597"/>
            <a:ext cx="4204217" cy="52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magic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575" y="4142398"/>
            <a:ext cx="2671984" cy="212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jellybean-switch-r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420" y="2937203"/>
            <a:ext cx="936625" cy="79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9098815" y="1330192"/>
            <a:ext cx="2269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</a:rPr>
              <a:t>B</a:t>
            </a:r>
            <a:r>
              <a:rPr lang="fr-FR" sz="3600" dirty="0" smtClean="0">
                <a:solidFill>
                  <a:srgbClr val="00B050"/>
                </a:solidFill>
              </a:rPr>
              <a:t>o</a:t>
            </a:r>
            <a:r>
              <a:rPr lang="fr-FR" sz="3600" dirty="0" smtClean="0">
                <a:solidFill>
                  <a:srgbClr val="00B0F0"/>
                </a:solidFill>
              </a:rPr>
              <a:t>u</a:t>
            </a:r>
            <a:r>
              <a:rPr lang="fr-FR" sz="3600" dirty="0" smtClean="0">
                <a:solidFill>
                  <a:srgbClr val="7030A0"/>
                </a:solidFill>
              </a:rPr>
              <a:t>t</a:t>
            </a:r>
            <a:r>
              <a:rPr lang="fr-FR" sz="3600" dirty="0" smtClean="0">
                <a:solidFill>
                  <a:srgbClr val="FFC000"/>
                </a:solidFill>
              </a:rPr>
              <a:t>o</a:t>
            </a:r>
            <a:r>
              <a:rPr lang="fr-FR" sz="3600" dirty="0" smtClean="0">
                <a:solidFill>
                  <a:srgbClr val="0070C0"/>
                </a:solidFill>
              </a:rPr>
              <a:t>n</a:t>
            </a:r>
            <a:r>
              <a:rPr lang="fr-FR" sz="3600" dirty="0" smtClean="0">
                <a:solidFill>
                  <a:srgbClr val="FF3300"/>
                </a:solidFill>
              </a:rPr>
              <a:t>s </a:t>
            </a:r>
            <a:r>
              <a:rPr lang="fr-FR" sz="3600" dirty="0" smtClean="0">
                <a:solidFill>
                  <a:srgbClr val="FF0000"/>
                </a:solidFill>
              </a:rPr>
              <a:t>M</a:t>
            </a:r>
            <a:r>
              <a:rPr lang="fr-FR" sz="3600" dirty="0" smtClean="0">
                <a:solidFill>
                  <a:srgbClr val="00B050"/>
                </a:solidFill>
              </a:rPr>
              <a:t>a</a:t>
            </a:r>
            <a:r>
              <a:rPr lang="fr-FR" sz="3600" dirty="0" smtClean="0">
                <a:solidFill>
                  <a:srgbClr val="00B0F0"/>
                </a:solidFill>
              </a:rPr>
              <a:t>g</a:t>
            </a:r>
            <a:r>
              <a:rPr lang="fr-FR" sz="3600" dirty="0" smtClean="0">
                <a:solidFill>
                  <a:srgbClr val="7030A0"/>
                </a:solidFill>
              </a:rPr>
              <a:t>i</a:t>
            </a:r>
            <a:r>
              <a:rPr lang="fr-FR" sz="3600" dirty="0" smtClean="0">
                <a:solidFill>
                  <a:srgbClr val="FFC000"/>
                </a:solidFill>
              </a:rPr>
              <a:t>q</a:t>
            </a:r>
            <a:r>
              <a:rPr lang="fr-FR" sz="3600" dirty="0" smtClean="0">
                <a:solidFill>
                  <a:srgbClr val="0070C0"/>
                </a:solidFill>
              </a:rPr>
              <a:t>u</a:t>
            </a:r>
            <a:r>
              <a:rPr lang="fr-FR" sz="3600" dirty="0" smtClean="0">
                <a:solidFill>
                  <a:srgbClr val="FF0000"/>
                </a:solidFill>
              </a:rPr>
              <a:t>e</a:t>
            </a:r>
            <a:r>
              <a:rPr lang="fr-FR" sz="3600" dirty="0" smtClean="0">
                <a:solidFill>
                  <a:srgbClr val="00B050"/>
                </a:solidFill>
              </a:rPr>
              <a:t>s </a:t>
            </a:r>
            <a:r>
              <a:rPr lang="fr-FR" sz="3600" dirty="0" smtClean="0"/>
              <a:t>! </a:t>
            </a:r>
            <a:endParaRPr lang="fr-FR" sz="36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49" y="1930356"/>
            <a:ext cx="2424551" cy="2424551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Contacteurs = Boutons </a:t>
            </a:r>
            <a:r>
              <a:rPr lang="fr-FR" dirty="0" smtClean="0"/>
              <a:t>Magiques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6128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8" y="1326726"/>
            <a:ext cx="6564425" cy="4351338"/>
          </a:xfrm>
        </p:spPr>
      </p:pic>
      <p:pic>
        <p:nvPicPr>
          <p:cNvPr id="5122" name="Picture 2" descr="Scanner Iris MOUSE EXECTUIVE 2 - 458075 | Dar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41" y="2073645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991775" y="211661"/>
            <a:ext cx="8590625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Scanner les livres de l ’école, du domicile…</a:t>
            </a:r>
          </a:p>
        </p:txBody>
      </p:sp>
    </p:spTree>
    <p:extLst>
      <p:ext uri="{BB962C8B-B14F-4D97-AF65-F5344CB8AC3E}">
        <p14:creationId xmlns:p14="http://schemas.microsoft.com/office/powerpoint/2010/main" val="9548843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canner 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4148" y="1179731"/>
            <a:ext cx="9963705" cy="499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562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iv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932" y="1198426"/>
            <a:ext cx="8230137" cy="431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447849" y="5748227"/>
            <a:ext cx="5296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Raleway" panose="020B0003030101060003" pitchFamily="34" charset="0"/>
                <a:hlinkClick r:id="rId3"/>
              </a:rPr>
              <a:t>https://www.pictofacile.fr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85243" y="140637"/>
            <a:ext cx="8913180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Adaptation de </a:t>
            </a:r>
            <a:r>
              <a:rPr lang="fr-FR" dirty="0" smtClean="0"/>
              <a:t>livres</a:t>
            </a:r>
            <a:br>
              <a:rPr lang="fr-FR" dirty="0" smtClean="0"/>
            </a:br>
            <a:r>
              <a:rPr lang="fr-FR" dirty="0" smtClean="0"/>
              <a:t>sous </a:t>
            </a:r>
            <a:r>
              <a:rPr lang="fr-FR" dirty="0"/>
              <a:t>titrage en FALC et </a:t>
            </a:r>
            <a:r>
              <a:rPr lang="fr-FR" dirty="0" err="1" smtClean="0"/>
              <a:t>pictos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5943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o faci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1490" y="1333910"/>
            <a:ext cx="10127673" cy="4288437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Pictofacile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3447849" y="5748227"/>
            <a:ext cx="5296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Raleway" panose="020B0003030101060003" pitchFamily="34" charset="0"/>
                <a:hlinkClick r:id="rId5"/>
              </a:rPr>
              <a:t>https://www.pictofacile.fr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493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1685"/>
            <a:ext cx="4971481" cy="3434630"/>
          </a:xfrm>
          <a:prstGeom prst="rect">
            <a:avLst/>
          </a:prstGeom>
        </p:spPr>
      </p:pic>
      <p:sp>
        <p:nvSpPr>
          <p:cNvPr id="6" name="AutoShape 2" descr="Snap™ Core First® Manuel de lutilisate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882" y="1711685"/>
            <a:ext cx="6532118" cy="3434630"/>
          </a:xfrm>
          <a:prstGeom prst="rect">
            <a:avLst/>
          </a:prstGeom>
        </p:spPr>
      </p:pic>
      <p:sp>
        <p:nvSpPr>
          <p:cNvPr id="9" name="Flèche droite 8"/>
          <p:cNvSpPr/>
          <p:nvPr/>
        </p:nvSpPr>
        <p:spPr>
          <a:xfrm>
            <a:off x="4529200" y="2762492"/>
            <a:ext cx="1572962" cy="133301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43200" y="140637"/>
            <a:ext cx="9303797" cy="590884"/>
          </a:xfrm>
        </p:spPr>
        <p:txBody>
          <a:bodyPr>
            <a:normAutofit fontScale="90000"/>
          </a:bodyPr>
          <a:lstStyle/>
          <a:p>
            <a:r>
              <a:rPr lang="fr-FR" dirty="0"/>
              <a:t>Opter pour une ergonomie des interfaces qui prépare aux activités de </a:t>
            </a:r>
            <a:r>
              <a:rPr lang="fr-FR" dirty="0" smtClean="0"/>
              <a:t>communication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07626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0464" y="4844361"/>
            <a:ext cx="6871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Raleway" panose="020B0003030101060003" pitchFamily="34" charset="0"/>
                <a:hlinkClick r:id="rId4"/>
              </a:rPr>
              <a:t>https://</a:t>
            </a:r>
            <a:r>
              <a:rPr lang="fr-FR" sz="2800" dirty="0" smtClean="0">
                <a:latin typeface="Raleway" panose="020B0003030101060003" pitchFamily="34" charset="0"/>
                <a:hlinkClick r:id="rId4"/>
              </a:rPr>
              <a:t>papunet.net/games/games</a:t>
            </a:r>
            <a:r>
              <a:rPr lang="fr-FR" sz="2800" dirty="0" smtClean="0">
                <a:latin typeface="Raleway" panose="020B0003030101060003" pitchFamily="34" charset="0"/>
              </a:rPr>
              <a:t> </a:t>
            </a:r>
            <a:endParaRPr lang="fr-FR" sz="2800" dirty="0">
              <a:latin typeface="Raleway" panose="020B0003030101060003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872" y="1795238"/>
            <a:ext cx="5523330" cy="2799238"/>
          </a:xfrm>
          <a:prstGeom prst="rect">
            <a:avLst/>
          </a:prstGeom>
        </p:spPr>
      </p:pic>
      <p:pic>
        <p:nvPicPr>
          <p:cNvPr id="10" name="Picture 2" descr="Buy Jelly Bean Twist - Microsoft Sto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43" y="5380257"/>
            <a:ext cx="806948" cy="65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6442361" y="4857037"/>
            <a:ext cx="6871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Multi </a:t>
            </a:r>
            <a:r>
              <a:rPr lang="fr-FR" sz="2800" dirty="0" err="1" smtClean="0">
                <a:solidFill>
                  <a:srgbClr val="0070C0"/>
                </a:solidFill>
                <a:latin typeface="Raleway" panose="020B0003030101060003" pitchFamily="34" charset="0"/>
              </a:rPr>
              <a:t>Mémory</a:t>
            </a:r>
            <a:r>
              <a:rPr lang="fr-FR" sz="28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 (Association Idée) </a:t>
            </a:r>
            <a:endParaRPr lang="fr-FR" sz="2800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pic>
        <p:nvPicPr>
          <p:cNvPr id="13" name="Picture 4" descr="Ablenet Jelly Bean Twist - Independent Living Centres Australi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266" y="5393301"/>
            <a:ext cx="937529" cy="64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Memor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59528" y="1807544"/>
            <a:ext cx="6041003" cy="2799239"/>
          </a:xfrm>
          <a:prstGeom prst="rect">
            <a:avLst/>
          </a:prstGeom>
        </p:spPr>
      </p:pic>
      <p:pic>
        <p:nvPicPr>
          <p:cNvPr id="14" name="Picture 4" descr="📢 Haut-parleur Emoji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375" y="583492"/>
            <a:ext cx="1586649" cy="158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Jeux de </a:t>
            </a:r>
            <a:r>
              <a:rPr lang="fr-FR" dirty="0" err="1"/>
              <a:t>mémory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31797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4408" y="1481896"/>
            <a:ext cx="2170867" cy="56343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1036" y="2131298"/>
            <a:ext cx="904239" cy="308044"/>
          </a:xfrm>
          <a:prstGeom prst="rect">
            <a:avLst/>
          </a:prstGeom>
        </p:spPr>
      </p:pic>
      <p:pic>
        <p:nvPicPr>
          <p:cNvPr id="5" name="Survo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551" y="1276158"/>
            <a:ext cx="9520711" cy="4775232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Faire parler les images</a:t>
            </a:r>
            <a:br>
              <a:rPr lang="fr-FR" dirty="0"/>
            </a:br>
            <a:r>
              <a:rPr lang="fr-FR" dirty="0"/>
              <a:t>sons au survol (avant l’action clic)</a:t>
            </a:r>
          </a:p>
        </p:txBody>
      </p:sp>
    </p:spTree>
    <p:extLst>
      <p:ext uri="{BB962C8B-B14F-4D97-AF65-F5344CB8AC3E}">
        <p14:creationId xmlns:p14="http://schemas.microsoft.com/office/powerpoint/2010/main" val="17169908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00" y="1746192"/>
            <a:ext cx="3780000" cy="17418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000" y="1796945"/>
            <a:ext cx="3780000" cy="164037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000" y="1773056"/>
            <a:ext cx="3780000" cy="168815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00" y="4030808"/>
            <a:ext cx="3780000" cy="174234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6000" y="4007780"/>
            <a:ext cx="3780000" cy="178839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9000" y="4031894"/>
            <a:ext cx="3780000" cy="1740171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532779" y="5796179"/>
            <a:ext cx="114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Jukebox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012608" y="5796179"/>
            <a:ext cx="2166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Livres multimédia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9107232" y="5796179"/>
            <a:ext cx="1961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Pages de </a:t>
            </a:r>
            <a:r>
              <a:rPr lang="fr-FR" b="1" dirty="0" err="1" smtClean="0">
                <a:solidFill>
                  <a:srgbClr val="0070C0"/>
                </a:solidFill>
                <a:latin typeface="Raleway" panose="020B0003030101060003" pitchFamily="34" charset="0"/>
              </a:rPr>
              <a:t>pictos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168999" y="3531108"/>
            <a:ext cx="186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Albums photos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372833" y="3488074"/>
            <a:ext cx="137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Comptines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148533" y="3488074"/>
            <a:ext cx="1878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Dessins animés   </a:t>
            </a:r>
            <a:endParaRPr lang="fr-FR" b="1" dirty="0">
              <a:solidFill>
                <a:srgbClr val="0070C0"/>
              </a:solidFill>
              <a:latin typeface="Raleway" panose="020B00030301010600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519114" y="2931515"/>
            <a:ext cx="453604" cy="471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3369979" y="5229541"/>
            <a:ext cx="530628" cy="5196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188977" y="1089774"/>
            <a:ext cx="11814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Choix des activités </a:t>
            </a:r>
            <a:r>
              <a:rPr lang="fr-FR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/</a:t>
            </a:r>
            <a:r>
              <a:rPr lang="fr-FR" sz="2800" dirty="0" smtClean="0">
                <a:latin typeface="Raleway" panose="020B0003030101060003" pitchFamily="34" charset="0"/>
              </a:rPr>
              <a:t> </a:t>
            </a:r>
            <a:r>
              <a:rPr lang="fr-FR" sz="2800" dirty="0" smtClean="0">
                <a:solidFill>
                  <a:srgbClr val="FF0000"/>
                </a:solidFill>
                <a:latin typeface="Raleway" panose="020B0003030101060003" pitchFamily="34" charset="0"/>
              </a:rPr>
              <a:t>apprentissage de la navigation au sein des pag</a:t>
            </a:r>
            <a:r>
              <a:rPr lang="fr-FR" sz="3200" dirty="0" smtClean="0">
                <a:solidFill>
                  <a:srgbClr val="FF0000"/>
                </a:solidFill>
                <a:latin typeface="Raleway" panose="020B0003030101060003" pitchFamily="34" charset="0"/>
              </a:rPr>
              <a:t>es</a:t>
            </a:r>
            <a:endParaRPr lang="fr-FR" sz="3200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Picolo : une mini chaine…</a:t>
            </a:r>
          </a:p>
        </p:txBody>
      </p:sp>
    </p:spTree>
    <p:extLst>
      <p:ext uri="{BB962C8B-B14F-4D97-AF65-F5344CB8AC3E}">
        <p14:creationId xmlns:p14="http://schemas.microsoft.com/office/powerpoint/2010/main" val="23400322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olo cour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2681" y="1008208"/>
            <a:ext cx="10646639" cy="5323320"/>
          </a:xfr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Picolo</a:t>
            </a:r>
          </a:p>
        </p:txBody>
      </p:sp>
    </p:spTree>
    <p:extLst>
      <p:ext uri="{BB962C8B-B14F-4D97-AF65-F5344CB8AC3E}">
        <p14:creationId xmlns:p14="http://schemas.microsoft.com/office/powerpoint/2010/main" val="19903292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layag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3055" y="1158027"/>
            <a:ext cx="9725891" cy="475656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1482" y="5215516"/>
            <a:ext cx="1593272" cy="124635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78711" y="211661"/>
            <a:ext cx="9135122" cy="590884"/>
          </a:xfrm>
        </p:spPr>
        <p:txBody>
          <a:bodyPr>
            <a:normAutofit/>
          </a:bodyPr>
          <a:lstStyle/>
          <a:p>
            <a:r>
              <a:rPr lang="fr-FR" dirty="0"/>
              <a:t>Mode </a:t>
            </a:r>
            <a:r>
              <a:rPr lang="fr-FR" dirty="0" smtClean="0"/>
              <a:t>défilement avec </a:t>
            </a:r>
            <a:r>
              <a:rPr lang="fr-FR" dirty="0"/>
              <a:t>retour auditif </a:t>
            </a:r>
          </a:p>
        </p:txBody>
      </p:sp>
    </p:spTree>
    <p:extLst>
      <p:ext uri="{BB962C8B-B14F-4D97-AF65-F5344CB8AC3E}">
        <p14:creationId xmlns:p14="http://schemas.microsoft.com/office/powerpoint/2010/main" val="10617485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3" y="2034939"/>
            <a:ext cx="5666423" cy="4192555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59966" y="929091"/>
            <a:ext cx="11072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50"/>
                </a:solidFill>
                <a:latin typeface="Raleway" panose="020B0003030101060003" pitchFamily="34" charset="0"/>
              </a:rPr>
              <a:t>Vaste gamme </a:t>
            </a:r>
            <a:r>
              <a:rPr lang="fr-FR" sz="2400" dirty="0" smtClean="0">
                <a:solidFill>
                  <a:srgbClr val="00B050"/>
                </a:solidFill>
                <a:latin typeface="Raleway" panose="020B0003030101060003" pitchFamily="34" charset="0"/>
              </a:rPr>
              <a:t/>
            </a:r>
            <a:br>
              <a:rPr lang="fr-FR" sz="2400" dirty="0" smtClean="0">
                <a:solidFill>
                  <a:srgbClr val="00B050"/>
                </a:solidFill>
                <a:latin typeface="Raleway" panose="020B0003030101060003" pitchFamily="34" charset="0"/>
              </a:rPr>
            </a:b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003030101060003" pitchFamily="34" charset="0"/>
              </a:rPr>
              <a:t>Critères :  forme, dimensions, préhension, sensibilité, couleur, robustesse, feedback, fixation, etc…   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Raleway" panose="020B0003030101060003" pitchFamily="34" charset="0"/>
            </a:endParaRPr>
          </a:p>
        </p:txBody>
      </p:sp>
      <p:pic>
        <p:nvPicPr>
          <p:cNvPr id="3074" name="Picture 2" descr="http://www.inclusive.co.uk/Img/Dyn/Cache/Products/2679-16121314440511236059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6" y="3238549"/>
            <a:ext cx="188595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o.remove.bg/downloads/9978379d-f378-4718-8aed-34e82f61efed/Plate-removebg-previe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654" y="3358881"/>
            <a:ext cx="1464830" cy="12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7746" y="4486323"/>
            <a:ext cx="1551708" cy="181634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7204093" y="2359714"/>
            <a:ext cx="3777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dirty="0" smtClean="0">
                <a:solidFill>
                  <a:srgbClr val="FF0000"/>
                </a:solidFill>
                <a:latin typeface="Raleway" panose="020B0003030101060003" pitchFamily="34" charset="0"/>
              </a:rPr>
              <a:t>Contacteurs manquants</a:t>
            </a:r>
            <a:endParaRPr lang="fr-FR" sz="2400" b="1" i="1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Contacteurs / Boutons Magiques</a:t>
            </a:r>
          </a:p>
        </p:txBody>
      </p:sp>
    </p:spTree>
    <p:extLst>
      <p:ext uri="{BB962C8B-B14F-4D97-AF65-F5344CB8AC3E}">
        <p14:creationId xmlns:p14="http://schemas.microsoft.com/office/powerpoint/2010/main" val="9835541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blenet Jelly Bean Twist - Independent Living Centres Austral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743" y="2581337"/>
            <a:ext cx="1329019" cy="94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29" y="2513855"/>
            <a:ext cx="1323251" cy="107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838200" y="1651139"/>
            <a:ext cx="5913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FF0000"/>
                </a:solidFill>
                <a:latin typeface="Raleway" panose="020B0003030101060003" pitchFamily="34" charset="0"/>
              </a:rPr>
              <a:t>2 contacteurs (2 fonctions)</a:t>
            </a:r>
            <a:endParaRPr lang="fr-FR" sz="3600" dirty="0">
              <a:solidFill>
                <a:srgbClr val="FF0000"/>
              </a:solidFill>
              <a:latin typeface="Raleway" panose="020B0003030101060003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153743" y="4052109"/>
            <a:ext cx="5096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Progresser /  Valider </a:t>
            </a:r>
            <a:endParaRPr lang="fr-FR" sz="3600" dirty="0">
              <a:solidFill>
                <a:schemeClr val="bg2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Mode défilement manuel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384" y="1955601"/>
            <a:ext cx="3607560" cy="312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42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'accès à l'ordinateur 1ère partie, handicap moteu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777" y="1819390"/>
            <a:ext cx="1423204" cy="14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ouris Optique USB &quot;&quot;grenouille&quot;&quot; ver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071" y="1693884"/>
            <a:ext cx="1670148" cy="167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cenomy.shop/487-thickbox_default/joystick-bjoy-butt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645" y="1440679"/>
            <a:ext cx="2176560" cy="217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10 astuces pour adapter les objets du quotidien #handicap #PM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219" y="2110290"/>
            <a:ext cx="2002049" cy="112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eadMouse Nan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137" y="1915269"/>
            <a:ext cx="1860397" cy="88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948" y="1994246"/>
            <a:ext cx="1193935" cy="1244282"/>
          </a:xfrm>
          <a:prstGeom prst="rect">
            <a:avLst/>
          </a:prstGeom>
        </p:spPr>
      </p:pic>
      <p:pic>
        <p:nvPicPr>
          <p:cNvPr id="1026" name="Picture 2" descr="Tobii Dynavox PCEye eye track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262" y="2720285"/>
            <a:ext cx="6279573" cy="363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Périphériques souris (ou équivalent)</a:t>
            </a:r>
          </a:p>
        </p:txBody>
      </p:sp>
    </p:spTree>
    <p:extLst>
      <p:ext uri="{BB962C8B-B14F-4D97-AF65-F5344CB8AC3E}">
        <p14:creationId xmlns:p14="http://schemas.microsoft.com/office/powerpoint/2010/main" val="15660181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1075742" y="1222539"/>
            <a:ext cx="4754507" cy="4648850"/>
            <a:chOff x="426187" y="1222539"/>
            <a:chExt cx="4754507" cy="4648850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87" y="1222539"/>
              <a:ext cx="4754507" cy="2413884"/>
            </a:xfrm>
            <a:prstGeom prst="rect">
              <a:avLst/>
            </a:prstGeom>
          </p:spPr>
        </p:pic>
        <p:pic>
          <p:nvPicPr>
            <p:cNvPr id="11266" name="Picture 2" descr="03-125 Tobii PC Eye Explore - 22 36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199" y="4213152"/>
              <a:ext cx="2243495" cy="1658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87" y="4213152"/>
              <a:ext cx="2206176" cy="1658237"/>
            </a:xfrm>
            <a:prstGeom prst="rect">
              <a:avLst/>
            </a:prstGeom>
          </p:spPr>
        </p:pic>
      </p:grpSp>
      <p:grpSp>
        <p:nvGrpSpPr>
          <p:cNvPr id="9" name="Groupe 8"/>
          <p:cNvGrpSpPr/>
          <p:nvPr/>
        </p:nvGrpSpPr>
        <p:grpSpPr>
          <a:xfrm>
            <a:off x="6905991" y="-1489659"/>
            <a:ext cx="4210267" cy="7644392"/>
            <a:chOff x="6403082" y="-1489659"/>
            <a:chExt cx="4210267" cy="7644392"/>
          </a:xfrm>
        </p:grpSpPr>
        <p:pic>
          <p:nvPicPr>
            <p:cNvPr id="4" name="Picture 8" descr="Pause Coiffure Troyes | 1 avis, Horaires, Téléphon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3082" y="2185281"/>
              <a:ext cx="1992909" cy="1992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0616" y="2431088"/>
              <a:ext cx="1504654" cy="1445620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7926" y="4178191"/>
              <a:ext cx="3838374" cy="1976542"/>
            </a:xfrm>
            <a:prstGeom prst="rect">
              <a:avLst/>
            </a:prstGeom>
          </p:spPr>
        </p:pic>
        <p:pic>
          <p:nvPicPr>
            <p:cNvPr id="12" name="Picture 2" descr="Tobii PC Ey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0877" y="-1489659"/>
              <a:ext cx="4172472" cy="417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760955" y="211661"/>
            <a:ext cx="9277165" cy="590884"/>
          </a:xfrm>
        </p:spPr>
        <p:txBody>
          <a:bodyPr>
            <a:noAutofit/>
          </a:bodyPr>
          <a:lstStyle/>
          <a:p>
            <a:r>
              <a:rPr lang="fr-FR" sz="2900" spc="-150" dirty="0"/>
              <a:t>Commande oculaire : </a:t>
            </a:r>
            <a:r>
              <a:rPr lang="fr-FR" sz="2900" spc="-150" dirty="0" smtClean="0"/>
              <a:t>cliquer </a:t>
            </a:r>
            <a:r>
              <a:rPr lang="fr-FR" sz="2900" spc="-150" dirty="0"/>
              <a:t>là où le regard se pose</a:t>
            </a:r>
          </a:p>
        </p:txBody>
      </p:sp>
    </p:spTree>
    <p:extLst>
      <p:ext uri="{BB962C8B-B14F-4D97-AF65-F5344CB8AC3E}">
        <p14:creationId xmlns:p14="http://schemas.microsoft.com/office/powerpoint/2010/main" val="9556812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99" y="1307022"/>
            <a:ext cx="5599641" cy="41997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169" y="1307022"/>
            <a:ext cx="2543175" cy="57150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729346" y="5814384"/>
            <a:ext cx="6733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4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4"/>
              </a:rPr>
              <a:t>idee-association.org</a:t>
            </a:r>
            <a:r>
              <a:rPr lang="fr-FR" sz="3200" dirty="0" smtClean="0">
                <a:latin typeface="Raleway" panose="020B0003030101060003" pitchFamily="34" charset="0"/>
              </a:rPr>
              <a:t> </a:t>
            </a:r>
            <a:endParaRPr lang="fr-FR" sz="3200" dirty="0">
              <a:latin typeface="Raleway" panose="020B0003030101060003" pitchFamily="34" charset="0"/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6227263" y="2009443"/>
            <a:ext cx="5754159" cy="1739392"/>
            <a:chOff x="6227263" y="1734234"/>
            <a:chExt cx="5754159" cy="1739392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7263" y="1747592"/>
              <a:ext cx="2642052" cy="1353432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5937" y="1734234"/>
              <a:ext cx="2865485" cy="1350303"/>
            </a:xfrm>
            <a:prstGeom prst="rect">
              <a:avLst/>
            </a:prstGeom>
          </p:spPr>
        </p:pic>
        <p:sp>
          <p:nvSpPr>
            <p:cNvPr id="12" name="ZoneTexte 11"/>
            <p:cNvSpPr txBox="1"/>
            <p:nvPr/>
          </p:nvSpPr>
          <p:spPr>
            <a:xfrm>
              <a:off x="6409477" y="3104294"/>
              <a:ext cx="2277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Boutons Magiques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10119055" y="3079064"/>
              <a:ext cx="859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Picolo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6227264" y="3888163"/>
            <a:ext cx="5720389" cy="1714476"/>
            <a:chOff x="6227264" y="3976943"/>
            <a:chExt cx="5720389" cy="1714476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27264" y="3976943"/>
              <a:ext cx="2750482" cy="1354140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24369" y="3976943"/>
              <a:ext cx="2723284" cy="1354140"/>
            </a:xfrm>
            <a:prstGeom prst="rect">
              <a:avLst/>
            </a:prstGeom>
          </p:spPr>
        </p:pic>
        <p:sp>
          <p:nvSpPr>
            <p:cNvPr id="14" name="ZoneTexte 13"/>
            <p:cNvSpPr txBox="1"/>
            <p:nvPr/>
          </p:nvSpPr>
          <p:spPr>
            <a:xfrm>
              <a:off x="6696373" y="5322087"/>
              <a:ext cx="1703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Multi Memory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10202066" y="5322087"/>
              <a:ext cx="767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008AF2"/>
                  </a:solidFill>
                  <a:latin typeface="Raleway" panose="020B0003030101060003" pitchFamily="34" charset="0"/>
                </a:rPr>
                <a:t>QRM</a:t>
              </a:r>
              <a:endParaRPr lang="fr-FR" b="1" dirty="0">
                <a:solidFill>
                  <a:srgbClr val="008AF2"/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9558132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79" y="1308185"/>
            <a:ext cx="7093076" cy="292542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20193" y="4374407"/>
            <a:ext cx="11216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À Paris			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Accompagnement des entreprises innovantes / </a:t>
            </a:r>
            <a:r>
              <a:rPr lang="fr-FR" sz="2000" dirty="0" err="1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co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-conception (3,5 </a:t>
            </a:r>
            <a:r>
              <a:rPr lang="fr-FR" sz="2000" dirty="0" err="1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etp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)</a:t>
            </a:r>
          </a:p>
          <a:p>
            <a:endParaRPr lang="fr-FR" sz="2000" dirty="0" smtClean="0">
              <a:solidFill>
                <a:srgbClr val="0070C0"/>
              </a:solidFill>
              <a:latin typeface="Raleway" panose="020B0003030101060003" pitchFamily="34" charset="0"/>
            </a:endParaRPr>
          </a:p>
          <a:p>
            <a:r>
              <a:rPr lang="fr-FR" sz="2000" dirty="0" smtClean="0">
                <a:solidFill>
                  <a:srgbClr val="0070C0"/>
                </a:solidFill>
                <a:latin typeface="Raleway" panose="020B0003030101060003" pitchFamily="34" charset="0"/>
              </a:rPr>
              <a:t>À </a:t>
            </a:r>
            <a:r>
              <a:rPr lang="fr-FR" sz="2000" dirty="0">
                <a:solidFill>
                  <a:srgbClr val="0070C0"/>
                </a:solidFill>
                <a:latin typeface="Raleway" panose="020B0003030101060003" pitchFamily="34" charset="0"/>
              </a:rPr>
              <a:t>Tourcoing 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	5 professionnels permanents : 1 ingénieur bio médical, 2 ergothérapeutes, 1 </a:t>
            </a:r>
          </a:p>
          <a:p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	</a:t>
            </a:r>
            <a:r>
              <a:rPr lang="fr-FR" sz="2000" dirty="0" smtClean="0">
                <a:solidFill>
                  <a:schemeClr val="bg2">
                    <a:lumMod val="50000"/>
                  </a:schemeClr>
                </a:solidFill>
                <a:latin typeface="Raleway" panose="020B0003030101060003" pitchFamily="34" charset="0"/>
              </a:rPr>
              <a:t>			orthophoniste, 1 secrétaire.</a:t>
            </a:r>
            <a:endParaRPr lang="fr-FR" sz="2000" dirty="0">
              <a:solidFill>
                <a:schemeClr val="bg2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677011" y="5687976"/>
            <a:ext cx="683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3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3"/>
              </a:rPr>
              <a:t>www.techlab-handicap.org</a:t>
            </a:r>
            <a:r>
              <a:rPr lang="fr-FR" sz="3200" dirty="0" smtClean="0">
                <a:latin typeface="Raleway" panose="020B0003030101060003" pitchFamily="34" charset="0"/>
              </a:rPr>
              <a:t>  </a:t>
            </a:r>
            <a:endParaRPr lang="fr-FR" sz="3200" dirty="0">
              <a:latin typeface="Raleway" panose="020B0003030101060003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7670308" y="1801401"/>
            <a:ext cx="3595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Le </a:t>
            </a:r>
            <a:r>
              <a:rPr lang="fr-F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TechLab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 assure une veille et une </a:t>
            </a:r>
            <a:r>
              <a:rPr lang="fr-F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expertise dans le domaine  des 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nouvelles technologies appliquées à l'aide aux personnes en situation de handicap.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</a:t>
            </a:r>
            <a:r>
              <a:rPr lang="fr-FR" dirty="0" err="1"/>
              <a:t>TechLab</a:t>
            </a:r>
            <a:r>
              <a:rPr lang="fr-FR" dirty="0"/>
              <a:t>  (APF France handicap)</a:t>
            </a:r>
          </a:p>
        </p:txBody>
      </p:sp>
    </p:spTree>
    <p:extLst>
      <p:ext uri="{BB962C8B-B14F-4D97-AF65-F5344CB8AC3E}">
        <p14:creationId xmlns:p14="http://schemas.microsoft.com/office/powerpoint/2010/main" val="37027677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602511" y="1236787"/>
            <a:ext cx="10986978" cy="4108133"/>
            <a:chOff x="928902" y="1236787"/>
            <a:chExt cx="10986978" cy="4108133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902" y="1236787"/>
              <a:ext cx="8179587" cy="4108133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63042" y="1585165"/>
              <a:ext cx="1952838" cy="1325563"/>
            </a:xfrm>
            <a:prstGeom prst="rect">
              <a:avLst/>
            </a:prstGeom>
          </p:spPr>
        </p:pic>
        <p:sp>
          <p:nvSpPr>
            <p:cNvPr id="3" name="Flèche droite 2"/>
            <p:cNvSpPr/>
            <p:nvPr/>
          </p:nvSpPr>
          <p:spPr>
            <a:xfrm>
              <a:off x="9343882" y="2148318"/>
              <a:ext cx="775854" cy="631562"/>
            </a:xfrm>
            <a:prstGeom prst="rightArrow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fiches techniques du </a:t>
            </a:r>
            <a:r>
              <a:rPr lang="fr-FR" dirty="0" err="1"/>
              <a:t>TechLab</a:t>
            </a:r>
            <a:r>
              <a:rPr lang="fr-FR" dirty="0"/>
              <a:t> APF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677011" y="5687976"/>
            <a:ext cx="683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Raleway" panose="020B0003030101060003" pitchFamily="34" charset="0"/>
                <a:hlinkClick r:id="rId4"/>
              </a:rPr>
              <a:t>https://</a:t>
            </a:r>
            <a:r>
              <a:rPr lang="fr-FR" sz="3200" dirty="0" smtClean="0">
                <a:latin typeface="Raleway" panose="020B0003030101060003" pitchFamily="34" charset="0"/>
                <a:hlinkClick r:id="rId4"/>
              </a:rPr>
              <a:t>www.techlab-handicap.org</a:t>
            </a:r>
            <a:r>
              <a:rPr lang="fr-FR" sz="3200" dirty="0" smtClean="0">
                <a:latin typeface="Raleway" panose="020B0003030101060003" pitchFamily="34" charset="0"/>
              </a:rPr>
              <a:t>  </a:t>
            </a:r>
            <a:endParaRPr lang="fr-FR" sz="3200" dirty="0"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5917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Merci Pour Votre Attention En Ble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27" y="1167851"/>
            <a:ext cx="8943843" cy="503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3237" y="1848716"/>
            <a:ext cx="4043795" cy="4043795"/>
          </a:xfrm>
          <a:prstGeom prst="rect">
            <a:avLst/>
          </a:prstGeom>
        </p:spPr>
      </p:pic>
      <p:pic>
        <p:nvPicPr>
          <p:cNvPr id="2056" name="Picture 8" descr="Bonne Journée - Société de produc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35" y="2860270"/>
            <a:ext cx="2105025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4785" y="1040747"/>
            <a:ext cx="43815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197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carefree-by-kevin-macleod-from-filmmusic-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56828" y="32629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075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ontacteur ablenet - HOPTOY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21" y="1719000"/>
            <a:ext cx="3510051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annaF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893" y="1719000"/>
            <a:ext cx="4559280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093" y="1719000"/>
            <a:ext cx="3150987" cy="34200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Positionnement du contacteur</a:t>
            </a:r>
          </a:p>
        </p:txBody>
      </p:sp>
    </p:spTree>
    <p:extLst>
      <p:ext uri="{BB962C8B-B14F-4D97-AF65-F5344CB8AC3E}">
        <p14:creationId xmlns:p14="http://schemas.microsoft.com/office/powerpoint/2010/main" val="23476918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Johnny tracteur - adapt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26" y="2130520"/>
            <a:ext cx="2596960" cy="259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097" y="2808820"/>
            <a:ext cx="1525333" cy="1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170" y="2866238"/>
            <a:ext cx="1649984" cy="1125525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10245568" y="4094172"/>
            <a:ext cx="1432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  <a:latin typeface="Raleway" panose="020B0003030101060003" pitchFamily="34" charset="0"/>
              </a:rPr>
              <a:t>Contacteur</a:t>
            </a:r>
            <a:endParaRPr lang="fr-FR" b="1" dirty="0">
              <a:solidFill>
                <a:srgbClr val="00B050"/>
              </a:solidFill>
              <a:latin typeface="Raleway" panose="020B0003030101060003" pitchFamily="34" charset="0"/>
            </a:endParaRPr>
          </a:p>
        </p:txBody>
      </p:sp>
      <p:pic>
        <p:nvPicPr>
          <p:cNvPr id="1026" name="Picture 2" descr="Manège pingouin - adaptab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58" y="2052748"/>
            <a:ext cx="2752505" cy="275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engui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768" y="2317113"/>
            <a:ext cx="2089000" cy="222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1819280" y="5203797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Jouet adapté </a:t>
            </a:r>
            <a:endParaRPr lang="fr-FR" sz="24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886995" y="5203797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Jouet adaptable </a:t>
            </a:r>
            <a:endParaRPr lang="fr-FR" sz="2400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117404" y="5855838"/>
            <a:ext cx="5328000" cy="13855"/>
          </a:xfrm>
          <a:prstGeom prst="straightConnector1">
            <a:avLst/>
          </a:prstGeom>
          <a:ln w="762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5450401" y="5841682"/>
            <a:ext cx="6552000" cy="42166"/>
          </a:xfrm>
          <a:prstGeom prst="straightConnector1">
            <a:avLst/>
          </a:prstGeom>
          <a:ln w="762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relation Cause à Effet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568135" y="1020128"/>
            <a:ext cx="11055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70C0"/>
                </a:solidFill>
                <a:latin typeface="Raleway" panose="020B0003030101060003" pitchFamily="34" charset="0"/>
              </a:rPr>
              <a:t>Premiers outils (petite enfance) : jouet adapté ou jouet adaptable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7680419" y="4094172"/>
            <a:ext cx="2487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B050"/>
                </a:solidFill>
                <a:latin typeface="Raleway" panose="020B0003030101060003" pitchFamily="34" charset="0"/>
              </a:rPr>
              <a:t>Cordon coupe circuit</a:t>
            </a:r>
            <a:endParaRPr lang="fr-FR" b="1" dirty="0">
              <a:solidFill>
                <a:srgbClr val="00B050"/>
              </a:solidFill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493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jouets_e_lectriques_adape_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48" y="3780563"/>
            <a:ext cx="2262758" cy="113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01" y="2022325"/>
            <a:ext cx="3611589" cy="1122483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89982" y="4123733"/>
            <a:ext cx="4346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Raleway" panose="020B0003030101060003" pitchFamily="34" charset="0"/>
                <a:hlinkClick r:id="rId4"/>
              </a:rPr>
              <a:t>https://enablingdevices.com</a:t>
            </a:r>
            <a:r>
              <a:rPr lang="fr-FR" sz="2400" dirty="0" smtClean="0">
                <a:latin typeface="Raleway" panose="020B0003030101060003" pitchFamily="34" charset="0"/>
              </a:rPr>
              <a:t> </a:t>
            </a:r>
            <a:endParaRPr lang="fr-FR" sz="2400" dirty="0">
              <a:latin typeface="Raleway" panose="020B0003030101060003" pitchFamily="34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83" y="3229993"/>
            <a:ext cx="2714625" cy="80855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454528" y="5564324"/>
            <a:ext cx="4016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Raleway" panose="020B0003030101060003" pitchFamily="34" charset="0"/>
                <a:hlinkClick r:id="rId6"/>
              </a:rPr>
              <a:t>http://www.inclusive.co.uk</a:t>
            </a:r>
            <a:r>
              <a:rPr lang="fr-FR" sz="2400" dirty="0" smtClean="0">
                <a:latin typeface="Raleway" panose="020B0003030101060003" pitchFamily="34" charset="0"/>
              </a:rPr>
              <a:t> </a:t>
            </a:r>
            <a:endParaRPr lang="fr-FR" sz="2400" dirty="0">
              <a:latin typeface="Raleway" panose="020B0003030101060003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224" y="4670583"/>
            <a:ext cx="2861543" cy="80855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123" y="2022325"/>
            <a:ext cx="4705473" cy="3328553"/>
          </a:xfrm>
          <a:prstGeom prst="rect">
            <a:avLst/>
          </a:prstGeom>
        </p:spPr>
      </p:pic>
      <p:pic>
        <p:nvPicPr>
          <p:cNvPr id="13" name="Picture 6" descr="▷ Bob le Bricoleur : images et gifs animés et animations, 100% gratuits !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183" y="2106745"/>
            <a:ext cx="1286089" cy="125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5641183" y="5432323"/>
            <a:ext cx="6346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Raleway" panose="020B0003030101060003" pitchFamily="34" charset="0"/>
              </a:rPr>
              <a:t>Maman lauréate du concours </a:t>
            </a:r>
            <a:r>
              <a:rPr lang="fr-FR" dirty="0" err="1" smtClean="0">
                <a:latin typeface="Raleway" panose="020B0003030101060003" pitchFamily="34" charset="0"/>
              </a:rPr>
              <a:t>Fab</a:t>
            </a:r>
            <a:r>
              <a:rPr lang="fr-FR" dirty="0" smtClean="0">
                <a:latin typeface="Raleway" panose="020B0003030101060003" pitchFamily="34" charset="0"/>
              </a:rPr>
              <a:t> Life 2018 sur le thème </a:t>
            </a:r>
            <a:r>
              <a:rPr lang="fr-FR" dirty="0">
                <a:latin typeface="Raleway" panose="020B0003030101060003" pitchFamily="34" charset="0"/>
              </a:rPr>
              <a:t> </a:t>
            </a:r>
            <a:r>
              <a:rPr lang="fr-FR" dirty="0" smtClean="0">
                <a:latin typeface="Raleway" panose="020B0003030101060003" pitchFamily="34" charset="0"/>
              </a:rPr>
              <a:t>des jouets adaptés : </a:t>
            </a:r>
          </a:p>
          <a:p>
            <a:r>
              <a:rPr lang="fr-FR" dirty="0" smtClean="0">
                <a:latin typeface="Raleway" panose="020B0003030101060003" pitchFamily="34" charset="0"/>
                <a:hlinkClick r:id="rId10"/>
              </a:rPr>
              <a:t>https://hizy.org/fr/fablife/jouets-electroniques-adaptes</a:t>
            </a:r>
            <a:r>
              <a:rPr lang="fr-FR" dirty="0" smtClean="0">
                <a:latin typeface="Raleway" panose="020B0003030101060003" pitchFamily="34" charset="0"/>
              </a:rPr>
              <a:t> </a:t>
            </a:r>
            <a:endParaRPr lang="fr-FR" dirty="0">
              <a:latin typeface="Raleway" panose="020B0003030101060003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Jouets </a:t>
            </a:r>
            <a:r>
              <a:rPr lang="fr-FR" dirty="0" smtClean="0"/>
              <a:t>adaptés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964603" y="896096"/>
            <a:ext cx="102627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Raleway" panose="020B0003030101060003" pitchFamily="34" charset="0"/>
              <a:buChar char="—"/>
            </a:pPr>
            <a:r>
              <a:rPr lang="fr-FR" sz="2800" b="1" dirty="0">
                <a:solidFill>
                  <a:srgbClr val="0070C0"/>
                </a:solidFill>
                <a:latin typeface="Raleway" panose="020B0003030101060003" pitchFamily="34" charset="0"/>
              </a:rPr>
              <a:t>peu </a:t>
            </a:r>
            <a:r>
              <a:rPr lang="fr-FR" sz="2800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d’innovation</a:t>
            </a:r>
          </a:p>
          <a:p>
            <a:pPr marL="457200" indent="-457200">
              <a:buFont typeface="Raleway" panose="020B0003030101060003" pitchFamily="34" charset="0"/>
              <a:buChar char="—"/>
            </a:pPr>
            <a:r>
              <a:rPr lang="fr-FR" sz="2800" b="1" dirty="0" smtClean="0">
                <a:solidFill>
                  <a:srgbClr val="0070C0"/>
                </a:solidFill>
                <a:latin typeface="Raleway" panose="020B0003030101060003" pitchFamily="34" charset="0"/>
              </a:rPr>
              <a:t>beaucoup </a:t>
            </a:r>
            <a:r>
              <a:rPr lang="fr-FR" sz="2800" b="1" dirty="0">
                <a:solidFill>
                  <a:srgbClr val="0070C0"/>
                </a:solidFill>
                <a:latin typeface="Raleway" panose="020B0003030101060003" pitchFamily="34" charset="0"/>
              </a:rPr>
              <a:t>de solutions existantes mais non importées…</a:t>
            </a:r>
          </a:p>
        </p:txBody>
      </p:sp>
    </p:spTree>
    <p:extLst>
      <p:ext uri="{BB962C8B-B14F-4D97-AF65-F5344CB8AC3E}">
        <p14:creationId xmlns:p14="http://schemas.microsoft.com/office/powerpoint/2010/main" val="21458586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/>
          <p:cNvGrpSpPr/>
          <p:nvPr/>
        </p:nvGrpSpPr>
        <p:grpSpPr>
          <a:xfrm>
            <a:off x="0" y="942477"/>
            <a:ext cx="2657565" cy="2772277"/>
            <a:chOff x="847635" y="942477"/>
            <a:chExt cx="2657565" cy="2772277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635" y="942477"/>
              <a:ext cx="2657565" cy="2390082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1350713" y="3345422"/>
              <a:ext cx="1651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</a:rPr>
                <a:t>Lecteur MP3</a:t>
              </a:r>
              <a:endParaRPr lang="fr-FR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5101393" y="507103"/>
            <a:ext cx="5377953" cy="2984203"/>
            <a:chOff x="228700" y="3253758"/>
            <a:chExt cx="5377953" cy="2984203"/>
          </a:xfrm>
        </p:grpSpPr>
        <p:pic>
          <p:nvPicPr>
            <p:cNvPr id="5" name="Picture 4" descr="https://cenomy.shop/814-thickbox_default/appareil-photo-adapte-pour-contacteu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00" y="3253758"/>
              <a:ext cx="2941603" cy="2941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9478" y="3844865"/>
              <a:ext cx="2667175" cy="2078319"/>
            </a:xfrm>
            <a:prstGeom prst="rect">
              <a:avLst/>
            </a:prstGeom>
          </p:spPr>
        </p:pic>
        <p:sp>
          <p:nvSpPr>
            <p:cNvPr id="6" name="ZoneTexte 5"/>
            <p:cNvSpPr txBox="1"/>
            <p:nvPr/>
          </p:nvSpPr>
          <p:spPr>
            <a:xfrm>
              <a:off x="1200733" y="5868629"/>
              <a:ext cx="3477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</a:rPr>
                <a:t>Appareil photo adapté</a:t>
              </a:r>
              <a:endParaRPr lang="fr-FR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pic>
        <p:nvPicPr>
          <p:cNvPr id="8" name="Picture 6" descr="Eplucheur de fruits et légumes adapté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559" y="3596368"/>
            <a:ext cx="2989738" cy="23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2753267" y="5988158"/>
            <a:ext cx="3086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rPr>
              <a:t>Epluche fruits et légumes</a:t>
            </a:r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8781526" y="3596368"/>
            <a:ext cx="2800874" cy="2759732"/>
            <a:chOff x="7773861" y="3597758"/>
            <a:chExt cx="2800874" cy="2759732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3861" y="3597758"/>
              <a:ext cx="2800874" cy="2390400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7971645" y="5988158"/>
              <a:ext cx="2405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003030101060003" pitchFamily="34" charset="0"/>
                </a:rPr>
                <a:t>Arrosoirs de plantes</a:t>
              </a:r>
              <a:endParaRPr lang="fr-FR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Appareils adaptés</a:t>
            </a:r>
          </a:p>
        </p:txBody>
      </p:sp>
    </p:spTree>
    <p:extLst>
      <p:ext uri="{BB962C8B-B14F-4D97-AF65-F5344CB8AC3E}">
        <p14:creationId xmlns:p14="http://schemas.microsoft.com/office/powerpoint/2010/main" val="37069092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hoptoys.fr/44927-tm_thickbox_default/simplyworks-energi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" y="3384848"/>
            <a:ext cx="2902079" cy="290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y Jelly Bean Twist - Microsoft Sto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600" y="4271874"/>
            <a:ext cx="693595" cy="56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Brasseur d'air à poser, EQUATION, Jervis 4, D 30 cm 45 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818" y="4032206"/>
            <a:ext cx="1607361" cy="160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72" y="1132732"/>
            <a:ext cx="1295400" cy="4667250"/>
          </a:xfrm>
          <a:prstGeom prst="rect">
            <a:avLst/>
          </a:prstGeom>
        </p:spPr>
      </p:pic>
      <p:pic>
        <p:nvPicPr>
          <p:cNvPr id="8" name="Picture 12" descr="Duronic JE6 /SR Presse-agrume électrique compact en inox de 100W - Bec  verseur - 2 Cônes interchangeables - Idéal pour jus d'agrumes, citrons et  oranges: Amazon.fr: Cuisine &amp; Mais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935" y="1492588"/>
            <a:ext cx="2059125" cy="20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Bol à oeufs étanche fouet écran couverture en plastique battre oeuf garde  bol couvercle créatif fouet résistant aux éclaboussures outil cuisine  Gadget|Ustensiles de cuisine Couvercles| - AliExpres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107" y="266107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J PARTICIPATIO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96" y="933938"/>
            <a:ext cx="2414559" cy="241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Résultat de recherche d'images pour &quot;simplywork energise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931" y="983450"/>
            <a:ext cx="2124616" cy="140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elly Bean Switch - GREE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953" y="1671771"/>
            <a:ext cx="938891" cy="93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44356" y="5799982"/>
            <a:ext cx="329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 smtClean="0"/>
              <a:t>Boîtier </a:t>
            </a:r>
            <a:r>
              <a:rPr lang="fr-FR" dirty="0" err="1"/>
              <a:t>simplywork</a:t>
            </a:r>
            <a:r>
              <a:rPr lang="fr-FR" dirty="0"/>
              <a:t> </a:t>
            </a:r>
            <a:r>
              <a:rPr lang="fr-FR" dirty="0" err="1"/>
              <a:t>energise</a:t>
            </a:r>
            <a:endParaRPr lang="fr-FR" dirty="0"/>
          </a:p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034096" y="3179285"/>
            <a:ext cx="2427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r>
              <a:rPr lang="fr-FR" dirty="0"/>
              <a:t>BJ Participation </a:t>
            </a:r>
            <a:r>
              <a:rPr lang="fr-FR" dirty="0" smtClean="0"/>
              <a:t>Box</a:t>
            </a:r>
            <a:endParaRPr lang="fr-FR" dirty="0"/>
          </a:p>
        </p:txBody>
      </p:sp>
      <p:pic>
        <p:nvPicPr>
          <p:cNvPr id="3" name="Picture 2" descr="31 idées d'activités avec contacteur : guide BJ Adaptaciones pour la Participation Box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931" y="5072128"/>
            <a:ext cx="2143125" cy="145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Appareils fonctionnant sur secteur</a:t>
            </a:r>
          </a:p>
        </p:txBody>
      </p:sp>
    </p:spTree>
    <p:extLst>
      <p:ext uri="{BB962C8B-B14F-4D97-AF65-F5344CB8AC3E}">
        <p14:creationId xmlns:p14="http://schemas.microsoft.com/office/powerpoint/2010/main" val="35915063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̀meapf pp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Techlab 16-9.potx" id="{DDC9BC44-133D-4F61-9317-547274533721}" vid="{F479D573-4A4A-446A-AB89-5C35BC463562}"/>
    </a:ext>
  </a:extLst>
</a:theme>
</file>

<file path=ppt/theme/theme2.xml><?xml version="1.0" encoding="utf-8"?>
<a:theme xmlns:a="http://schemas.openxmlformats.org/drawingml/2006/main" name="1_Thèmeapf ppt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werpoint Techlab 16-9.potx" id="{DDC9BC44-133D-4F61-9317-547274533721}" vid="{F479D573-4A4A-446A-AB89-5C35BC46356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Techlab 16-9_révisé SV</Template>
  <TotalTime>3466</TotalTime>
  <Words>600</Words>
  <Application>Microsoft Office PowerPoint</Application>
  <PresentationFormat>Grand écran</PresentationFormat>
  <Paragraphs>145</Paragraphs>
  <Slides>47</Slides>
  <Notes>0</Notes>
  <HiddenSlides>0</HiddenSlides>
  <MMClips>16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47</vt:i4>
      </vt:variant>
    </vt:vector>
  </HeadingPairs>
  <TitlesOfParts>
    <vt:vector size="57" baseType="lpstr">
      <vt:lpstr>Arial</vt:lpstr>
      <vt:lpstr>Calibri</vt:lpstr>
      <vt:lpstr>Poppins</vt:lpstr>
      <vt:lpstr>Poppins </vt:lpstr>
      <vt:lpstr>Poppins SemiBold</vt:lpstr>
      <vt:lpstr>Raleway</vt:lpstr>
      <vt:lpstr>Raleway SemiBold</vt:lpstr>
      <vt:lpstr>Wingdings</vt:lpstr>
      <vt:lpstr>Thèmeapf ppt</vt:lpstr>
      <vt:lpstr>1_Thèmeapf ppt</vt:lpstr>
      <vt:lpstr>Les « Boutons Magiques » De la relation cause à effet aux premiers apprentissages dans un objectif de Communication Améliorée et Alternative</vt:lpstr>
      <vt:lpstr>Présentation PowerPoint</vt:lpstr>
      <vt:lpstr>Contacteurs = Boutons Magiques</vt:lpstr>
      <vt:lpstr>Contacteurs / Boutons Magiques</vt:lpstr>
      <vt:lpstr>Positionnement du contacteur</vt:lpstr>
      <vt:lpstr>La relation Cause à Effet</vt:lpstr>
      <vt:lpstr>Jouets adaptés</vt:lpstr>
      <vt:lpstr>Appareils adaptés</vt:lpstr>
      <vt:lpstr>Appareils fonctionnant sur secteur</vt:lpstr>
      <vt:lpstr>Les contacteurs qui parlent… </vt:lpstr>
      <vt:lpstr>Boîtes à message(s) : ex d’utilisation</vt:lpstr>
      <vt:lpstr>Smooth Talker</vt:lpstr>
      <vt:lpstr>Les contacteurs qui parlent…  une gamme évolutive</vt:lpstr>
      <vt:lpstr>Premières activités informatiques </vt:lpstr>
      <vt:lpstr>Premières activités informatiques</vt:lpstr>
      <vt:lpstr>Le cahier de vie</vt:lpstr>
      <vt:lpstr>Cahier de vie multimédia</vt:lpstr>
      <vt:lpstr>Avec quels logiciels ? </vt:lpstr>
      <vt:lpstr>Appuie sur le bouton pour faire venir une image</vt:lpstr>
      <vt:lpstr>Présentation PowerPoint</vt:lpstr>
      <vt:lpstr>Mardi, nous avons assisté à un spectacle de marionnette à l’école</vt:lpstr>
      <vt:lpstr>Aujourd’hui, avec Cécile ma kiné, j’ai fait de la trotinette…</vt:lpstr>
      <vt:lpstr>C'est bientôt Noël. Mardi, nous sommes allés en bus au marché de Noël ...</vt:lpstr>
      <vt:lpstr>Présentation PowerPoint</vt:lpstr>
      <vt:lpstr>Limites de Powerpoint ou Libre Office Draw</vt:lpstr>
      <vt:lpstr>Boutons Magiques</vt:lpstr>
      <vt:lpstr>Boutons Magiques</vt:lpstr>
      <vt:lpstr>Premier choix… introduction à un catalogue</vt:lpstr>
      <vt:lpstr>Livres multimédia</vt:lpstr>
      <vt:lpstr>Scanner les livres de l ’école, du domicile…</vt:lpstr>
      <vt:lpstr>Présentation PowerPoint</vt:lpstr>
      <vt:lpstr>Adaptation de livres sous titrage en FALC et pictos</vt:lpstr>
      <vt:lpstr>Pictofacile</vt:lpstr>
      <vt:lpstr>Opter pour une ergonomie des interfaces qui prépare aux activités de communication</vt:lpstr>
      <vt:lpstr>Jeux de mémory</vt:lpstr>
      <vt:lpstr>Faire parler les images sons au survol (avant l’action clic)</vt:lpstr>
      <vt:lpstr>Picolo : une mini chaine…</vt:lpstr>
      <vt:lpstr>Picolo</vt:lpstr>
      <vt:lpstr>Mode défilement avec retour auditif </vt:lpstr>
      <vt:lpstr>Mode défilement manuel</vt:lpstr>
      <vt:lpstr>Périphériques souris (ou équivalent)</vt:lpstr>
      <vt:lpstr>Commande oculaire : cliquer là où le regard se pose</vt:lpstr>
      <vt:lpstr>Collaboration</vt:lpstr>
      <vt:lpstr>Le TechLab  (APF France handicap)</vt:lpstr>
      <vt:lpstr>Les fiches techniques du TechLab APF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logiciels « Essential Accessibility »</dc:title>
  <dc:creator>Sébastien VERMANDEL</dc:creator>
  <cp:lastModifiedBy>thierry danigo</cp:lastModifiedBy>
  <cp:revision>252</cp:revision>
  <dcterms:created xsi:type="dcterms:W3CDTF">2021-07-07T06:51:41Z</dcterms:created>
  <dcterms:modified xsi:type="dcterms:W3CDTF">2022-08-30T06:38:51Z</dcterms:modified>
</cp:coreProperties>
</file>